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331"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it-IT"/>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AC7EC51D-9344-4ABE-BF31-5C5215276790}" type="datetimeFigureOut">
              <a:rPr lang="it-IT"/>
              <a:pPr/>
              <a:t>02/11/2017</a:t>
            </a:fld>
            <a:endParaRPr lang="it-IT"/>
          </a:p>
        </p:txBody>
      </p:sp>
      <p:sp>
        <p:nvSpPr>
          <p:cNvPr id="174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it-IT"/>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40668771-3C28-4A2E-A3CE-DC59FCD64946}"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it-IT"/>
              <a:t>Keywords: seafaring; maritime museums; traditional/historical boats/vessels; historical harbours; fishing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9B4908F-B0EE-48F7-9E4D-88921A6AF1D1}" type="datetimeFigureOut">
              <a:rPr lang="it-IT"/>
              <a:pPr>
                <a:defRPr/>
              </a:pPr>
              <a:t>02/11/2017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83E1BB1-B267-4B47-A9F8-466A880AC5DA}"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F100EFB-5A71-432F-8132-3BB451A9FF28}" type="datetimeFigureOut">
              <a:rPr lang="it-IT"/>
              <a:pPr>
                <a:defRPr/>
              </a:pPr>
              <a:t>02/11/2017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43EE72D-FE68-4198-9E4D-475F64D8F29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EA5A120-B0D0-4C84-8AFB-9A3F26AD4AF0}" type="datetimeFigureOut">
              <a:rPr lang="it-IT"/>
              <a:pPr>
                <a:defRPr/>
              </a:pPr>
              <a:t>02/11/2017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06E023F-C8BC-455C-8D37-1845AAB09A72}"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FE4B77A-9FAF-4D0A-B2F2-FAEB05C56E17}" type="datetimeFigureOut">
              <a:rPr lang="it-IT"/>
              <a:pPr>
                <a:defRPr/>
              </a:pPr>
              <a:t>02/11/2017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2DD4D89-A7C5-4013-91D0-028D18BB96A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8F615D69-7E77-4306-B44A-6A66080E2CF4}" type="datetimeFigureOut">
              <a:rPr lang="it-IT"/>
              <a:pPr>
                <a:defRPr/>
              </a:pPr>
              <a:t>02/11/2017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06A6F95-7FA8-4762-99C3-E4A4E1A0EE0E}"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A97883A0-B44D-448E-A9EA-572029A335C2}" type="datetimeFigureOut">
              <a:rPr lang="it-IT"/>
              <a:pPr>
                <a:defRPr/>
              </a:pPr>
              <a:t>02/11/2017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BD3993F-2695-49F6-8D25-0FAEDDE7C8C3}"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84938D28-134D-474A-A3FF-E82E0639D43D}" type="datetimeFigureOut">
              <a:rPr lang="it-IT"/>
              <a:pPr>
                <a:defRPr/>
              </a:pPr>
              <a:t>02/11/2017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FD6E3DEE-392D-494E-92B8-C887C32A76CF}"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953D4CFF-2E2B-4779-810E-D64F2531CFC1}" type="datetimeFigureOut">
              <a:rPr lang="it-IT"/>
              <a:pPr>
                <a:defRPr/>
              </a:pPr>
              <a:t>02/11/2017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D83D849C-1C31-410D-BECD-4C0CE91E072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C2ED2072-C784-4E6D-8932-7942A0BB062E}" type="datetimeFigureOut">
              <a:rPr lang="it-IT"/>
              <a:pPr>
                <a:defRPr/>
              </a:pPr>
              <a:t>02/11/2017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7AB5435A-4D21-4AC5-86ED-FC2233E6DB41}"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DFF93AE-99DD-4DBF-882E-74A0DCBAF8EC}" type="datetimeFigureOut">
              <a:rPr lang="it-IT"/>
              <a:pPr>
                <a:defRPr/>
              </a:pPr>
              <a:t>02/11/2017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333E0BA-6E26-42C7-88C3-34AE0B6E78C1}"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8520169-383A-439D-BB34-64DE5C96BCAD}" type="datetimeFigureOut">
              <a:rPr lang="it-IT"/>
              <a:pPr>
                <a:defRPr/>
              </a:pPr>
              <a:t>02/11/2017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4625243-9F4B-4A93-A8A8-6B7F850F1836}"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8A11B52-C439-458E-B868-D282396EDB13}" type="datetimeFigureOut">
              <a:rPr lang="it-IT"/>
              <a:pPr>
                <a:defRPr/>
              </a:pPr>
              <a:t>02/11/2017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91CCBA4-40A7-464C-88CF-9F149E88FC6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Immagine 3" descr="logo MM.tif"/>
          <p:cNvPicPr>
            <a:picLocks noChangeAspect="1"/>
          </p:cNvPicPr>
          <p:nvPr/>
        </p:nvPicPr>
        <p:blipFill>
          <a:blip r:embed="rId2"/>
          <a:srcRect/>
          <a:stretch>
            <a:fillRect/>
          </a:stretch>
        </p:blipFill>
        <p:spPr bwMode="auto">
          <a:xfrm>
            <a:off x="395288" y="333375"/>
            <a:ext cx="1944687" cy="1008063"/>
          </a:xfrm>
          <a:prstGeom prst="rect">
            <a:avLst/>
          </a:prstGeom>
          <a:noFill/>
          <a:ln w="9525">
            <a:noFill/>
            <a:miter lim="800000"/>
            <a:headEnd/>
            <a:tailEnd/>
          </a:ln>
        </p:spPr>
      </p:pic>
      <p:sp>
        <p:nvSpPr>
          <p:cNvPr id="13314" name="CasellaDiTesto 5"/>
          <p:cNvSpPr txBox="1">
            <a:spLocks noChangeArrowheads="1"/>
          </p:cNvSpPr>
          <p:nvPr/>
        </p:nvSpPr>
        <p:spPr bwMode="auto">
          <a:xfrm>
            <a:off x="2484438" y="293688"/>
            <a:ext cx="6048375" cy="822325"/>
          </a:xfrm>
          <a:prstGeom prst="rect">
            <a:avLst/>
          </a:prstGeom>
          <a:noFill/>
          <a:ln w="9525">
            <a:noFill/>
            <a:miter lim="800000"/>
            <a:headEnd/>
            <a:tailEnd/>
          </a:ln>
        </p:spPr>
        <p:txBody>
          <a:bodyPr>
            <a:spAutoFit/>
          </a:bodyPr>
          <a:lstStyle/>
          <a:p>
            <a:pPr algn="r"/>
            <a:r>
              <a:rPr lang="it-IT" sz="2400" b="1">
                <a:latin typeface="Calibri" pitchFamily="34" charset="0"/>
              </a:rPr>
              <a:t>Davide Gnola:</a:t>
            </a:r>
          </a:p>
          <a:p>
            <a:pPr algn="r"/>
            <a:r>
              <a:rPr lang="it-IT" sz="2400" b="1">
                <a:latin typeface="Calibri" pitchFamily="34" charset="0"/>
              </a:rPr>
              <a:t>museum director &amp; curator &amp; c.</a:t>
            </a:r>
          </a:p>
        </p:txBody>
      </p:sp>
      <p:sp>
        <p:nvSpPr>
          <p:cNvPr id="7" name="CasellaDiTesto 6"/>
          <p:cNvSpPr txBox="1">
            <a:spLocks noChangeArrowheads="1"/>
          </p:cNvSpPr>
          <p:nvPr/>
        </p:nvSpPr>
        <p:spPr bwMode="auto">
          <a:xfrm>
            <a:off x="323850" y="1412875"/>
            <a:ext cx="5184775" cy="2014538"/>
          </a:xfrm>
          <a:prstGeom prst="rect">
            <a:avLst/>
          </a:prstGeom>
          <a:noFill/>
          <a:ln w="9525">
            <a:noFill/>
            <a:miter lim="800000"/>
            <a:headEnd/>
            <a:tailEnd/>
          </a:ln>
        </p:spPr>
        <p:txBody>
          <a:bodyPr>
            <a:spAutoFit/>
          </a:bodyPr>
          <a:lstStyle/>
          <a:p>
            <a:r>
              <a:rPr lang="it-IT" b="1" i="1">
                <a:latin typeface="Calibri" pitchFamily="34" charset="0"/>
              </a:rPr>
              <a:t>The scope of our museum is…</a:t>
            </a:r>
          </a:p>
          <a:p>
            <a:r>
              <a:rPr lang="it-IT">
                <a:latin typeface="Calibri" pitchFamily="34" charset="0"/>
              </a:rPr>
              <a:t>- to preserve and show tangible/intangible heritage of Adriatic seafaring (fishing, little coastal transport)…</a:t>
            </a:r>
          </a:p>
          <a:p>
            <a:r>
              <a:rPr lang="it-IT">
                <a:latin typeface="Calibri" pitchFamily="34" charset="0"/>
              </a:rPr>
              <a:t>- to be a safeguard and an interpretation centre in order to protect and valorize coastal history, culture, environment, so giving an help to contrast banalisation and exploitation of the coast</a:t>
            </a:r>
          </a:p>
        </p:txBody>
      </p:sp>
      <p:sp>
        <p:nvSpPr>
          <p:cNvPr id="8" name="CasellaDiTesto 7"/>
          <p:cNvSpPr txBox="1">
            <a:spLocks noChangeArrowheads="1"/>
          </p:cNvSpPr>
          <p:nvPr/>
        </p:nvSpPr>
        <p:spPr bwMode="auto">
          <a:xfrm>
            <a:off x="250825" y="3573463"/>
            <a:ext cx="5113338" cy="2838450"/>
          </a:xfrm>
          <a:prstGeom prst="rect">
            <a:avLst/>
          </a:prstGeom>
          <a:noFill/>
          <a:ln w="9525">
            <a:noFill/>
            <a:miter lim="800000"/>
            <a:headEnd/>
            <a:tailEnd/>
          </a:ln>
        </p:spPr>
        <p:txBody>
          <a:bodyPr>
            <a:spAutoFit/>
          </a:bodyPr>
          <a:lstStyle/>
          <a:p>
            <a:r>
              <a:rPr lang="it-IT" b="1" i="1">
                <a:latin typeface="Calibri" pitchFamily="34" charset="0"/>
              </a:rPr>
              <a:t>We have a link with ICH because…</a:t>
            </a:r>
          </a:p>
          <a:p>
            <a:r>
              <a:rPr lang="it-IT">
                <a:latin typeface="Calibri" pitchFamily="34" charset="0"/>
              </a:rPr>
              <a:t>- the Museo della Marineria was born thanks to the rediscovered intangible heritage (crafts, skills, sailing techniques, etc.) which permitted to save and recover tangible heritage too (boats, objects, etc.)</a:t>
            </a:r>
          </a:p>
          <a:p>
            <a:pPr>
              <a:buFontTx/>
              <a:buChar char="-"/>
            </a:pPr>
            <a:r>
              <a:rPr lang="it-IT">
                <a:latin typeface="Calibri" pitchFamily="34" charset="0"/>
              </a:rPr>
              <a:t> mainly by means of sailing traditional boats, museum can promote and inspire actions to know, preserve and valorize our maritime intangible heritage (sailing, old fishing techniques, maritime skills, cooking, festivals, social relations)</a:t>
            </a:r>
          </a:p>
        </p:txBody>
      </p:sp>
      <p:pic>
        <p:nvPicPr>
          <p:cNvPr id="1026" name="Picture 2"/>
          <p:cNvPicPr>
            <a:picLocks noChangeAspect="1" noChangeArrowheads="1"/>
          </p:cNvPicPr>
          <p:nvPr/>
        </p:nvPicPr>
        <p:blipFill>
          <a:blip r:embed="rId3"/>
          <a:srcRect/>
          <a:stretch>
            <a:fillRect/>
          </a:stretch>
        </p:blipFill>
        <p:spPr bwMode="auto">
          <a:xfrm>
            <a:off x="5519738" y="1484313"/>
            <a:ext cx="3489325" cy="4864100"/>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5508625" y="1217613"/>
            <a:ext cx="3509963" cy="5640387"/>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5318125" y="1196975"/>
            <a:ext cx="3825875" cy="5545138"/>
          </a:xfrm>
          <a:prstGeom prst="rect">
            <a:avLst/>
          </a:prstGeom>
          <a:noFill/>
          <a:ln w="9525">
            <a:noFill/>
            <a:miter lim="800000"/>
            <a:headEnd/>
            <a:tailEnd/>
          </a:ln>
        </p:spPr>
      </p:pic>
      <p:pic>
        <p:nvPicPr>
          <p:cNvPr id="1029" name="Picture 5"/>
          <p:cNvPicPr>
            <a:picLocks noChangeAspect="1" noChangeArrowheads="1"/>
          </p:cNvPicPr>
          <p:nvPr/>
        </p:nvPicPr>
        <p:blipFill>
          <a:blip r:embed="rId6"/>
          <a:srcRect/>
          <a:stretch>
            <a:fillRect/>
          </a:stretch>
        </p:blipFill>
        <p:spPr bwMode="auto">
          <a:xfrm>
            <a:off x="5267325" y="1079500"/>
            <a:ext cx="3841750" cy="5734050"/>
          </a:xfrm>
          <a:prstGeom prst="rect">
            <a:avLst/>
          </a:prstGeom>
          <a:noFill/>
          <a:ln w="9525">
            <a:noFill/>
            <a:miter lim="800000"/>
            <a:headEnd/>
            <a:tailEnd/>
          </a:ln>
        </p:spPr>
      </p:pic>
      <p:pic>
        <p:nvPicPr>
          <p:cNvPr id="1030" name="Picture 6"/>
          <p:cNvPicPr>
            <a:picLocks noChangeAspect="1" noChangeArrowheads="1"/>
          </p:cNvPicPr>
          <p:nvPr/>
        </p:nvPicPr>
        <p:blipFill>
          <a:blip r:embed="rId7"/>
          <a:srcRect/>
          <a:stretch>
            <a:fillRect/>
          </a:stretch>
        </p:blipFill>
        <p:spPr bwMode="auto">
          <a:xfrm>
            <a:off x="539750" y="1341438"/>
            <a:ext cx="7977188" cy="5327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1+#ppt_w/2"/>
                                          </p:val>
                                        </p:tav>
                                        <p:tav tm="100000">
                                          <p:val>
                                            <p:strVal val="#ppt_x"/>
                                          </p:val>
                                        </p:tav>
                                      </p:tavLst>
                                    </p:anim>
                                    <p:anim calcmode="lin" valueType="num">
                                      <p:cBhvr additive="base">
                                        <p:cTn id="16" dur="500" fill="hold"/>
                                        <p:tgtEl>
                                          <p:spTgt spid="1026"/>
                                        </p:tgtEl>
                                        <p:attrNameLst>
                                          <p:attrName>ppt_y</p:attrName>
                                        </p:attrNameLst>
                                      </p:cBhvr>
                                      <p:tavLst>
                                        <p:tav tm="0">
                                          <p:val>
                                            <p:strVal val="#ppt_y"/>
                                          </p:val>
                                        </p:tav>
                                        <p:tav tm="100000">
                                          <p:val>
                                            <p:strVal val="#ppt_y"/>
                                          </p:val>
                                        </p:tav>
                                      </p:tavLst>
                                    </p:anim>
                                  </p:childTnLst>
                                </p:cTn>
                              </p:par>
                              <p:par>
                                <p:cTn id="17" presetID="10" presetClass="exit" presetSubtype="0" fill="hold" nodeType="withEffect">
                                  <p:stCondLst>
                                    <p:cond delay="0"/>
                                  </p:stCondLst>
                                  <p:childTnLst>
                                    <p:animEffect transition="out" filter="fade">
                                      <p:cBhvr>
                                        <p:cTn id="18" dur="2000"/>
                                        <p:tgtEl>
                                          <p:spTgt spid="1030"/>
                                        </p:tgtEl>
                                      </p:cBhvr>
                                    </p:animEffect>
                                    <p:set>
                                      <p:cBhvr>
                                        <p:cTn id="19" dur="1" fill="hold">
                                          <p:stCondLst>
                                            <p:cond delay="1999"/>
                                          </p:stCondLst>
                                        </p:cTn>
                                        <p:tgtEl>
                                          <p:spTgt spid="103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
                                            <p:txEl>
                                              <p:pRg st="2" end="2"/>
                                            </p:txEl>
                                          </p:spTgt>
                                        </p:tgtEl>
                                        <p:attrNameLst>
                                          <p:attrName>ppt_y</p:attrName>
                                        </p:attrNameLst>
                                      </p:cBhvr>
                                      <p:tavLst>
                                        <p:tav tm="0">
                                          <p:val>
                                            <p:strVal val="#ppt_y"/>
                                          </p:val>
                                        </p:tav>
                                        <p:tav tm="100000">
                                          <p:val>
                                            <p:strVal val="#ppt_y"/>
                                          </p:val>
                                        </p:tav>
                                      </p:tavLst>
                                    </p:anim>
                                  </p:childTnLst>
                                </p:cTn>
                              </p:par>
                              <p:par>
                                <p:cTn id="26" presetID="2" presetClass="exit" presetSubtype="4" fill="hold" nodeType="withEffect">
                                  <p:stCondLst>
                                    <p:cond delay="0"/>
                                  </p:stCondLst>
                                  <p:childTnLst>
                                    <p:anim calcmode="lin" valueType="num">
                                      <p:cBhvr additive="base">
                                        <p:cTn id="27" dur="500"/>
                                        <p:tgtEl>
                                          <p:spTgt spid="1026"/>
                                        </p:tgtEl>
                                        <p:attrNameLst>
                                          <p:attrName>ppt_x</p:attrName>
                                        </p:attrNameLst>
                                      </p:cBhvr>
                                      <p:tavLst>
                                        <p:tav tm="0">
                                          <p:val>
                                            <p:strVal val="ppt_x"/>
                                          </p:val>
                                        </p:tav>
                                        <p:tav tm="100000">
                                          <p:val>
                                            <p:strVal val="ppt_x"/>
                                          </p:val>
                                        </p:tav>
                                      </p:tavLst>
                                    </p:anim>
                                    <p:anim calcmode="lin" valueType="num">
                                      <p:cBhvr additive="base">
                                        <p:cTn id="28" dur="500"/>
                                        <p:tgtEl>
                                          <p:spTgt spid="1026"/>
                                        </p:tgtEl>
                                        <p:attrNameLst>
                                          <p:attrName>ppt_y</p:attrName>
                                        </p:attrNameLst>
                                      </p:cBhvr>
                                      <p:tavLst>
                                        <p:tav tm="0">
                                          <p:val>
                                            <p:strVal val="ppt_y"/>
                                          </p:val>
                                        </p:tav>
                                        <p:tav tm="100000">
                                          <p:val>
                                            <p:strVal val="1+ppt_h/2"/>
                                          </p:val>
                                        </p:tav>
                                      </p:tavLst>
                                    </p:anim>
                                    <p:set>
                                      <p:cBhvr>
                                        <p:cTn id="29" dur="1" fill="hold">
                                          <p:stCondLst>
                                            <p:cond delay="499"/>
                                          </p:stCondLst>
                                        </p:cTn>
                                        <p:tgtEl>
                                          <p:spTgt spid="1026"/>
                                        </p:tgtEl>
                                        <p:attrNameLst>
                                          <p:attrName>style.visibility</p:attrName>
                                        </p:attrNameLst>
                                      </p:cBhvr>
                                      <p:to>
                                        <p:strVal val="hidden"/>
                                      </p:to>
                                    </p:set>
                                  </p:childTnLst>
                                </p:cTn>
                              </p:par>
                              <p:par>
                                <p:cTn id="30" presetID="2" presetClass="entr" presetSubtype="2" fill="hold" nodeType="withEffect">
                                  <p:stCondLst>
                                    <p:cond delay="0"/>
                                  </p:stCondLst>
                                  <p:childTnLst>
                                    <p:set>
                                      <p:cBhvr>
                                        <p:cTn id="31" dur="1" fill="hold">
                                          <p:stCondLst>
                                            <p:cond delay="0"/>
                                          </p:stCondLst>
                                        </p:cTn>
                                        <p:tgtEl>
                                          <p:spTgt spid="1027"/>
                                        </p:tgtEl>
                                        <p:attrNameLst>
                                          <p:attrName>style.visibility</p:attrName>
                                        </p:attrNameLst>
                                      </p:cBhvr>
                                      <p:to>
                                        <p:strVal val="visible"/>
                                      </p:to>
                                    </p:set>
                                    <p:anim calcmode="lin" valueType="num">
                                      <p:cBhvr additive="base">
                                        <p:cTn id="32" dur="500" fill="hold"/>
                                        <p:tgtEl>
                                          <p:spTgt spid="1027"/>
                                        </p:tgtEl>
                                        <p:attrNameLst>
                                          <p:attrName>ppt_x</p:attrName>
                                        </p:attrNameLst>
                                      </p:cBhvr>
                                      <p:tavLst>
                                        <p:tav tm="0">
                                          <p:val>
                                            <p:strVal val="1+#ppt_w/2"/>
                                          </p:val>
                                        </p:tav>
                                        <p:tav tm="100000">
                                          <p:val>
                                            <p:strVal val="#ppt_x"/>
                                          </p:val>
                                        </p:tav>
                                      </p:tavLst>
                                    </p:anim>
                                    <p:anim calcmode="lin" valueType="num">
                                      <p:cBhvr additive="base">
                                        <p:cTn id="33"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 calcmode="lin" valueType="num">
                                      <p:cBhvr additive="base">
                                        <p:cTn id="38"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8">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 calcmode="lin" valueType="num">
                                      <p:cBhvr additive="base">
                                        <p:cTn id="42"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8">
                                            <p:txEl>
                                              <p:pRg st="1" end="1"/>
                                            </p:txEl>
                                          </p:spTgt>
                                        </p:tgtEl>
                                        <p:attrNameLst>
                                          <p:attrName>ppt_y</p:attrName>
                                        </p:attrNameLst>
                                      </p:cBhvr>
                                      <p:tavLst>
                                        <p:tav tm="0">
                                          <p:val>
                                            <p:strVal val="#ppt_y"/>
                                          </p:val>
                                        </p:tav>
                                        <p:tav tm="100000">
                                          <p:val>
                                            <p:strVal val="#ppt_y"/>
                                          </p:val>
                                        </p:tav>
                                      </p:tavLst>
                                    </p:anim>
                                  </p:childTnLst>
                                </p:cTn>
                              </p:par>
                              <p:par>
                                <p:cTn id="44" presetID="2" presetClass="exit" presetSubtype="4" fill="hold" nodeType="withEffect">
                                  <p:stCondLst>
                                    <p:cond delay="0"/>
                                  </p:stCondLst>
                                  <p:childTnLst>
                                    <p:anim calcmode="lin" valueType="num">
                                      <p:cBhvr additive="base">
                                        <p:cTn id="45" dur="500"/>
                                        <p:tgtEl>
                                          <p:spTgt spid="1027"/>
                                        </p:tgtEl>
                                        <p:attrNameLst>
                                          <p:attrName>ppt_x</p:attrName>
                                        </p:attrNameLst>
                                      </p:cBhvr>
                                      <p:tavLst>
                                        <p:tav tm="0">
                                          <p:val>
                                            <p:strVal val="ppt_x"/>
                                          </p:val>
                                        </p:tav>
                                        <p:tav tm="100000">
                                          <p:val>
                                            <p:strVal val="ppt_x"/>
                                          </p:val>
                                        </p:tav>
                                      </p:tavLst>
                                    </p:anim>
                                    <p:anim calcmode="lin" valueType="num">
                                      <p:cBhvr additive="base">
                                        <p:cTn id="46" dur="500"/>
                                        <p:tgtEl>
                                          <p:spTgt spid="1027"/>
                                        </p:tgtEl>
                                        <p:attrNameLst>
                                          <p:attrName>ppt_y</p:attrName>
                                        </p:attrNameLst>
                                      </p:cBhvr>
                                      <p:tavLst>
                                        <p:tav tm="0">
                                          <p:val>
                                            <p:strVal val="ppt_y"/>
                                          </p:val>
                                        </p:tav>
                                        <p:tav tm="100000">
                                          <p:val>
                                            <p:strVal val="1+ppt_h/2"/>
                                          </p:val>
                                        </p:tav>
                                      </p:tavLst>
                                    </p:anim>
                                    <p:set>
                                      <p:cBhvr>
                                        <p:cTn id="47" dur="1" fill="hold">
                                          <p:stCondLst>
                                            <p:cond delay="499"/>
                                          </p:stCondLst>
                                        </p:cTn>
                                        <p:tgtEl>
                                          <p:spTgt spid="1027"/>
                                        </p:tgtEl>
                                        <p:attrNameLst>
                                          <p:attrName>style.visibility</p:attrName>
                                        </p:attrNameLst>
                                      </p:cBhvr>
                                      <p:to>
                                        <p:strVal val="hidden"/>
                                      </p:to>
                                    </p:set>
                                  </p:childTnLst>
                                </p:cTn>
                              </p:par>
                              <p:par>
                                <p:cTn id="48" presetID="2" presetClass="entr" presetSubtype="2" fill="hold" nodeType="withEffect">
                                  <p:stCondLst>
                                    <p:cond delay="0"/>
                                  </p:stCondLst>
                                  <p:childTnLst>
                                    <p:set>
                                      <p:cBhvr>
                                        <p:cTn id="49" dur="1" fill="hold">
                                          <p:stCondLst>
                                            <p:cond delay="0"/>
                                          </p:stCondLst>
                                        </p:cTn>
                                        <p:tgtEl>
                                          <p:spTgt spid="1028"/>
                                        </p:tgtEl>
                                        <p:attrNameLst>
                                          <p:attrName>style.visibility</p:attrName>
                                        </p:attrNameLst>
                                      </p:cBhvr>
                                      <p:to>
                                        <p:strVal val="visible"/>
                                      </p:to>
                                    </p:set>
                                    <p:anim calcmode="lin" valueType="num">
                                      <p:cBhvr additive="base">
                                        <p:cTn id="50" dur="500" fill="hold"/>
                                        <p:tgtEl>
                                          <p:spTgt spid="1028"/>
                                        </p:tgtEl>
                                        <p:attrNameLst>
                                          <p:attrName>ppt_x</p:attrName>
                                        </p:attrNameLst>
                                      </p:cBhvr>
                                      <p:tavLst>
                                        <p:tav tm="0">
                                          <p:val>
                                            <p:strVal val="1+#ppt_w/2"/>
                                          </p:val>
                                        </p:tav>
                                        <p:tav tm="100000">
                                          <p:val>
                                            <p:strVal val="#ppt_x"/>
                                          </p:val>
                                        </p:tav>
                                      </p:tavLst>
                                    </p:anim>
                                    <p:anim calcmode="lin" valueType="num">
                                      <p:cBhvr additive="base">
                                        <p:cTn id="51"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 calcmode="lin" valueType="num">
                                      <p:cBhvr additive="base">
                                        <p:cTn id="56"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8">
                                            <p:txEl>
                                              <p:pRg st="2" end="2"/>
                                            </p:txEl>
                                          </p:spTgt>
                                        </p:tgtEl>
                                        <p:attrNameLst>
                                          <p:attrName>ppt_y</p:attrName>
                                        </p:attrNameLst>
                                      </p:cBhvr>
                                      <p:tavLst>
                                        <p:tav tm="0">
                                          <p:val>
                                            <p:strVal val="#ppt_y"/>
                                          </p:val>
                                        </p:tav>
                                        <p:tav tm="100000">
                                          <p:val>
                                            <p:strVal val="#ppt_y"/>
                                          </p:val>
                                        </p:tav>
                                      </p:tavLst>
                                    </p:anim>
                                  </p:childTnLst>
                                </p:cTn>
                              </p:par>
                              <p:par>
                                <p:cTn id="58" presetID="2" presetClass="exit" presetSubtype="4" fill="hold" nodeType="withEffect">
                                  <p:stCondLst>
                                    <p:cond delay="0"/>
                                  </p:stCondLst>
                                  <p:childTnLst>
                                    <p:anim calcmode="lin" valueType="num">
                                      <p:cBhvr additive="base">
                                        <p:cTn id="59" dur="500"/>
                                        <p:tgtEl>
                                          <p:spTgt spid="1028"/>
                                        </p:tgtEl>
                                        <p:attrNameLst>
                                          <p:attrName>ppt_x</p:attrName>
                                        </p:attrNameLst>
                                      </p:cBhvr>
                                      <p:tavLst>
                                        <p:tav tm="0">
                                          <p:val>
                                            <p:strVal val="ppt_x"/>
                                          </p:val>
                                        </p:tav>
                                        <p:tav tm="100000">
                                          <p:val>
                                            <p:strVal val="ppt_x"/>
                                          </p:val>
                                        </p:tav>
                                      </p:tavLst>
                                    </p:anim>
                                    <p:anim calcmode="lin" valueType="num">
                                      <p:cBhvr additive="base">
                                        <p:cTn id="60" dur="500"/>
                                        <p:tgtEl>
                                          <p:spTgt spid="1028"/>
                                        </p:tgtEl>
                                        <p:attrNameLst>
                                          <p:attrName>ppt_y</p:attrName>
                                        </p:attrNameLst>
                                      </p:cBhvr>
                                      <p:tavLst>
                                        <p:tav tm="0">
                                          <p:val>
                                            <p:strVal val="ppt_y"/>
                                          </p:val>
                                        </p:tav>
                                        <p:tav tm="100000">
                                          <p:val>
                                            <p:strVal val="1+ppt_h/2"/>
                                          </p:val>
                                        </p:tav>
                                      </p:tavLst>
                                    </p:anim>
                                    <p:set>
                                      <p:cBhvr>
                                        <p:cTn id="61" dur="1" fill="hold">
                                          <p:stCondLst>
                                            <p:cond delay="499"/>
                                          </p:stCondLst>
                                        </p:cTn>
                                        <p:tgtEl>
                                          <p:spTgt spid="1028"/>
                                        </p:tgtEl>
                                        <p:attrNameLst>
                                          <p:attrName>style.visibility</p:attrName>
                                        </p:attrNameLst>
                                      </p:cBhvr>
                                      <p:to>
                                        <p:strVal val="hidden"/>
                                      </p:to>
                                    </p:set>
                                  </p:childTnLst>
                                </p:cTn>
                              </p:par>
                              <p:par>
                                <p:cTn id="62" presetID="2" presetClass="entr" presetSubtype="2" fill="hold" nodeType="withEffect">
                                  <p:stCondLst>
                                    <p:cond delay="0"/>
                                  </p:stCondLst>
                                  <p:childTnLst>
                                    <p:set>
                                      <p:cBhvr>
                                        <p:cTn id="63" dur="1" fill="hold">
                                          <p:stCondLst>
                                            <p:cond delay="0"/>
                                          </p:stCondLst>
                                        </p:cTn>
                                        <p:tgtEl>
                                          <p:spTgt spid="1029"/>
                                        </p:tgtEl>
                                        <p:attrNameLst>
                                          <p:attrName>style.visibility</p:attrName>
                                        </p:attrNameLst>
                                      </p:cBhvr>
                                      <p:to>
                                        <p:strVal val="visible"/>
                                      </p:to>
                                    </p:set>
                                    <p:anim calcmode="lin" valueType="num">
                                      <p:cBhvr additive="base">
                                        <p:cTn id="64" dur="500" fill="hold"/>
                                        <p:tgtEl>
                                          <p:spTgt spid="1029"/>
                                        </p:tgtEl>
                                        <p:attrNameLst>
                                          <p:attrName>ppt_x</p:attrName>
                                        </p:attrNameLst>
                                      </p:cBhvr>
                                      <p:tavLst>
                                        <p:tav tm="0">
                                          <p:val>
                                            <p:strVal val="1+#ppt_w/2"/>
                                          </p:val>
                                        </p:tav>
                                        <p:tav tm="100000">
                                          <p:val>
                                            <p:strVal val="#ppt_x"/>
                                          </p:val>
                                        </p:tav>
                                      </p:tavLst>
                                    </p:anim>
                                    <p:anim calcmode="lin" valueType="num">
                                      <p:cBhvr additive="base">
                                        <p:cTn id="65"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3" descr="logo MM.tif"/>
          <p:cNvPicPr>
            <a:picLocks noChangeAspect="1"/>
          </p:cNvPicPr>
          <p:nvPr/>
        </p:nvPicPr>
        <p:blipFill>
          <a:blip r:embed="rId3"/>
          <a:srcRect/>
          <a:stretch>
            <a:fillRect/>
          </a:stretch>
        </p:blipFill>
        <p:spPr bwMode="auto">
          <a:xfrm>
            <a:off x="323850" y="549275"/>
            <a:ext cx="1439863" cy="746125"/>
          </a:xfrm>
          <a:prstGeom prst="rect">
            <a:avLst/>
          </a:prstGeom>
          <a:noFill/>
          <a:ln w="9525">
            <a:noFill/>
            <a:miter lim="800000"/>
            <a:headEnd/>
            <a:tailEnd/>
          </a:ln>
        </p:spPr>
      </p:pic>
      <p:sp>
        <p:nvSpPr>
          <p:cNvPr id="14338" name="CasellaDiTesto 5"/>
          <p:cNvSpPr txBox="1">
            <a:spLocks noChangeArrowheads="1"/>
          </p:cNvSpPr>
          <p:nvPr/>
        </p:nvSpPr>
        <p:spPr bwMode="auto">
          <a:xfrm>
            <a:off x="1908175" y="404813"/>
            <a:ext cx="6840538" cy="822325"/>
          </a:xfrm>
          <a:prstGeom prst="rect">
            <a:avLst/>
          </a:prstGeom>
          <a:noFill/>
          <a:ln w="9525">
            <a:noFill/>
            <a:miter lim="800000"/>
            <a:headEnd/>
            <a:tailEnd/>
          </a:ln>
        </p:spPr>
        <p:txBody>
          <a:bodyPr>
            <a:spAutoFit/>
          </a:bodyPr>
          <a:lstStyle/>
          <a:p>
            <a:pPr algn="r"/>
            <a:r>
              <a:rPr lang="it-IT" sz="2400" b="1">
                <a:latin typeface="Calibri" pitchFamily="34" charset="0"/>
              </a:rPr>
              <a:t>“Boats at its own home”: the mooring area reserved to traditional boats in the historical harbour</a:t>
            </a:r>
          </a:p>
        </p:txBody>
      </p:sp>
      <p:sp>
        <p:nvSpPr>
          <p:cNvPr id="7" name="CasellaDiTesto 6"/>
          <p:cNvSpPr txBox="1">
            <a:spLocks noChangeArrowheads="1"/>
          </p:cNvSpPr>
          <p:nvPr/>
        </p:nvSpPr>
        <p:spPr bwMode="auto">
          <a:xfrm>
            <a:off x="468313" y="1484313"/>
            <a:ext cx="8135937" cy="1739900"/>
          </a:xfrm>
          <a:prstGeom prst="rect">
            <a:avLst/>
          </a:prstGeom>
          <a:noFill/>
          <a:ln w="9525">
            <a:noFill/>
            <a:miter lim="800000"/>
            <a:headEnd/>
            <a:tailEnd/>
          </a:ln>
        </p:spPr>
        <p:txBody>
          <a:bodyPr>
            <a:spAutoFit/>
          </a:bodyPr>
          <a:lstStyle/>
          <a:p>
            <a:r>
              <a:rPr lang="en-US">
                <a:latin typeface="Calibri" pitchFamily="34" charset="0"/>
              </a:rPr>
              <a:t>The museum inspired the Municipality to reserve to Adriatic traditional boats belonging to private people a mooring area in the historical channel port, next to its historical sailing boats; and also elaborated the rules to admit them (typology, well maintenance, rigging, prescriptions like to hoist sails in summer and take part to meetings and festivals).</a:t>
            </a:r>
            <a:endParaRPr lang="it-IT">
              <a:latin typeface="Calibri" pitchFamily="34" charset="0"/>
            </a:endParaRPr>
          </a:p>
          <a:p>
            <a:r>
              <a:rPr lang="en-US">
                <a:latin typeface="Calibri" pitchFamily="34" charset="0"/>
              </a:rPr>
              <a:t> </a:t>
            </a:r>
            <a:endParaRPr lang="it-IT">
              <a:latin typeface="Calibri" pitchFamily="34" charset="0"/>
            </a:endParaRPr>
          </a:p>
        </p:txBody>
      </p:sp>
      <p:sp>
        <p:nvSpPr>
          <p:cNvPr id="8" name="CasellaDiTesto 7"/>
          <p:cNvSpPr txBox="1">
            <a:spLocks noChangeArrowheads="1"/>
          </p:cNvSpPr>
          <p:nvPr/>
        </p:nvSpPr>
        <p:spPr bwMode="auto">
          <a:xfrm>
            <a:off x="468313" y="1484313"/>
            <a:ext cx="4175125" cy="5035550"/>
          </a:xfrm>
          <a:prstGeom prst="rect">
            <a:avLst/>
          </a:prstGeom>
          <a:noFill/>
          <a:ln w="9525">
            <a:noFill/>
            <a:miter lim="800000"/>
            <a:headEnd/>
            <a:tailEnd/>
          </a:ln>
        </p:spPr>
        <p:txBody>
          <a:bodyPr>
            <a:spAutoFit/>
          </a:bodyPr>
          <a:lstStyle/>
          <a:p>
            <a:r>
              <a:rPr lang="en-US">
                <a:latin typeface="Calibri" pitchFamily="34" charset="0"/>
              </a:rPr>
              <a:t>The project was sure a good idea to preserve and highlight local maritime “look” and heritage, but it gained also a very important value for intangible maritime heritage, because the boat owners are mainly old fishermen, representing the living heritage of our town, and now they are always on the quays in front of their boats talking with people, citizens, tourists.</a:t>
            </a:r>
            <a:endParaRPr lang="it-IT">
              <a:latin typeface="Calibri" pitchFamily="34" charset="0"/>
            </a:endParaRPr>
          </a:p>
          <a:p>
            <a:r>
              <a:rPr lang="en-US">
                <a:latin typeface="Calibri" pitchFamily="34" charset="0"/>
              </a:rPr>
              <a:t>So in this way we are experimenting how a community can animate the port docks, by their presence and spontaneous activities, like sailings, fishing, fish cooking, etc.</a:t>
            </a:r>
            <a:endParaRPr lang="it-IT">
              <a:latin typeface="Calibri" pitchFamily="34" charset="0"/>
            </a:endParaRPr>
          </a:p>
          <a:p>
            <a:r>
              <a:rPr lang="en-US">
                <a:latin typeface="Calibri" pitchFamily="34" charset="0"/>
              </a:rPr>
              <a:t>Now this represent one of the more important asset we have in our town regarding maritime heritage, like a sort of “living section” of the Maritime Museum.</a:t>
            </a:r>
            <a:endParaRPr lang="it-IT">
              <a:latin typeface="Calibri" pitchFamily="34" charset="0"/>
            </a:endParaRPr>
          </a:p>
        </p:txBody>
      </p:sp>
      <p:pic>
        <p:nvPicPr>
          <p:cNvPr id="11" name="Picture 5"/>
          <p:cNvPicPr>
            <a:picLocks noChangeAspect="1" noChangeArrowheads="1"/>
          </p:cNvPicPr>
          <p:nvPr/>
        </p:nvPicPr>
        <p:blipFill>
          <a:blip r:embed="rId4"/>
          <a:srcRect/>
          <a:stretch>
            <a:fillRect/>
          </a:stretch>
        </p:blipFill>
        <p:spPr bwMode="auto">
          <a:xfrm>
            <a:off x="611188" y="3141663"/>
            <a:ext cx="5181600" cy="3446462"/>
          </a:xfrm>
          <a:prstGeom prst="rect">
            <a:avLst/>
          </a:prstGeom>
          <a:noFill/>
          <a:ln w="9525">
            <a:noFill/>
            <a:miter lim="800000"/>
            <a:headEnd/>
            <a:tailEnd/>
          </a:ln>
        </p:spPr>
      </p:pic>
      <p:pic>
        <p:nvPicPr>
          <p:cNvPr id="12" name="Picture 7"/>
          <p:cNvPicPr>
            <a:picLocks noChangeAspect="1" noChangeArrowheads="1"/>
          </p:cNvPicPr>
          <p:nvPr/>
        </p:nvPicPr>
        <p:blipFill>
          <a:blip r:embed="rId5"/>
          <a:srcRect/>
          <a:stretch>
            <a:fillRect/>
          </a:stretch>
        </p:blipFill>
        <p:spPr bwMode="auto">
          <a:xfrm>
            <a:off x="5292725" y="1341438"/>
            <a:ext cx="3455988" cy="5187950"/>
          </a:xfrm>
          <a:prstGeom prst="rect">
            <a:avLst/>
          </a:prstGeom>
          <a:noFill/>
          <a:ln w="9525">
            <a:noFill/>
            <a:miter lim="800000"/>
            <a:headEnd/>
            <a:tailEnd/>
          </a:ln>
        </p:spPr>
      </p:pic>
      <p:pic>
        <p:nvPicPr>
          <p:cNvPr id="14345" name="Picture 9"/>
          <p:cNvPicPr>
            <a:picLocks noChangeAspect="1" noChangeArrowheads="1"/>
          </p:cNvPicPr>
          <p:nvPr/>
        </p:nvPicPr>
        <p:blipFill>
          <a:blip r:embed="rId6"/>
          <a:srcRect/>
          <a:stretch>
            <a:fillRect/>
          </a:stretch>
        </p:blipFill>
        <p:spPr bwMode="auto">
          <a:xfrm>
            <a:off x="539750" y="1458913"/>
            <a:ext cx="7920038" cy="5283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10" presetClass="exit" presetSubtype="0" fill="hold" nodeType="withEffect">
                                  <p:stCondLst>
                                    <p:cond delay="0"/>
                                  </p:stCondLst>
                                  <p:childTnLst>
                                    <p:animEffect transition="out" filter="fade">
                                      <p:cBhvr>
                                        <p:cTn id="10" dur="2000"/>
                                        <p:tgtEl>
                                          <p:spTgt spid="14345"/>
                                        </p:tgtEl>
                                      </p:cBhvr>
                                    </p:animEffect>
                                    <p:set>
                                      <p:cBhvr>
                                        <p:cTn id="11" dur="1" fill="hold">
                                          <p:stCondLst>
                                            <p:cond delay="1999"/>
                                          </p:stCondLst>
                                        </p:cTn>
                                        <p:tgtEl>
                                          <p:spTgt spid="14345"/>
                                        </p:tgtEl>
                                        <p:attrNameLst>
                                          <p:attrName>style.visibility</p:attrName>
                                        </p:attrNameLst>
                                      </p:cBhvr>
                                      <p:to>
                                        <p:strVal val="hidden"/>
                                      </p:to>
                                    </p:set>
                                  </p:childTnLst>
                                </p:cTn>
                              </p:par>
                              <p:par>
                                <p:cTn id="12" presetID="2" presetClass="entr" presetSubtype="8"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
                                            <p:txEl>
                                              <p:pRg st="1" end="1"/>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additive="base">
                                        <p:cTn id="28"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8">
                                            <p:txEl>
                                              <p:pRg st="2" end="2"/>
                                            </p:txEl>
                                          </p:spTgt>
                                        </p:tgtEl>
                                        <p:attrNameLst>
                                          <p:attrName>ppt_y</p:attrName>
                                        </p:attrNameLst>
                                      </p:cBhvr>
                                      <p:tavLst>
                                        <p:tav tm="0">
                                          <p:val>
                                            <p:strVal val="#ppt_y"/>
                                          </p:val>
                                        </p:tav>
                                        <p:tav tm="100000">
                                          <p:val>
                                            <p:strVal val="#ppt_y"/>
                                          </p:val>
                                        </p:tav>
                                      </p:tavLst>
                                    </p:anim>
                                  </p:childTnLst>
                                </p:cTn>
                              </p:par>
                              <p:par>
                                <p:cTn id="30" presetID="2" presetClass="exit" presetSubtype="2" fill="hold" grpId="0" nodeType="withEffect">
                                  <p:stCondLst>
                                    <p:cond delay="0"/>
                                  </p:stCondLst>
                                  <p:childTnLst>
                                    <p:anim calcmode="lin" valueType="num">
                                      <p:cBhvr additive="base">
                                        <p:cTn id="31" dur="500"/>
                                        <p:tgtEl>
                                          <p:spTgt spid="7">
                                            <p:txEl>
                                              <p:pRg st="0" end="0"/>
                                            </p:txEl>
                                          </p:spTgt>
                                        </p:tgtEl>
                                        <p:attrNameLst>
                                          <p:attrName>ppt_x</p:attrName>
                                        </p:attrNameLst>
                                      </p:cBhvr>
                                      <p:tavLst>
                                        <p:tav tm="0">
                                          <p:val>
                                            <p:strVal val="ppt_x"/>
                                          </p:val>
                                        </p:tav>
                                        <p:tav tm="100000">
                                          <p:val>
                                            <p:strVal val="1+ppt_w/2"/>
                                          </p:val>
                                        </p:tav>
                                      </p:tavLst>
                                    </p:anim>
                                    <p:anim calcmode="lin" valueType="num">
                                      <p:cBhvr additive="base">
                                        <p:cTn id="32" dur="500"/>
                                        <p:tgtEl>
                                          <p:spTgt spid="7">
                                            <p:txEl>
                                              <p:pRg st="0" end="0"/>
                                            </p:txEl>
                                          </p:spTgt>
                                        </p:tgtEl>
                                        <p:attrNameLst>
                                          <p:attrName>ppt_y</p:attrName>
                                        </p:attrNameLst>
                                      </p:cBhvr>
                                      <p:tavLst>
                                        <p:tav tm="0">
                                          <p:val>
                                            <p:strVal val="ppt_y"/>
                                          </p:val>
                                        </p:tav>
                                        <p:tav tm="100000">
                                          <p:val>
                                            <p:strVal val="ppt_y"/>
                                          </p:val>
                                        </p:tav>
                                      </p:tavLst>
                                    </p:anim>
                                    <p:set>
                                      <p:cBhvr>
                                        <p:cTn id="33" dur="1" fill="hold">
                                          <p:stCondLst>
                                            <p:cond delay="499"/>
                                          </p:stCondLst>
                                        </p:cTn>
                                        <p:tgtEl>
                                          <p:spTgt spid="7">
                                            <p:txEl>
                                              <p:pRg st="0" end="0"/>
                                            </p:txEl>
                                          </p:spTgt>
                                        </p:tgtEl>
                                        <p:attrNameLst>
                                          <p:attrName>style.visibility</p:attrName>
                                        </p:attrNameLst>
                                      </p:cBhvr>
                                      <p:to>
                                        <p:strVal val="hidden"/>
                                      </p:to>
                                    </p:set>
                                  </p:childTnLst>
                                </p:cTn>
                              </p:par>
                              <p:par>
                                <p:cTn id="34" presetID="2" presetClass="exit" presetSubtype="2" fill="hold" grpId="0" nodeType="withEffect">
                                  <p:stCondLst>
                                    <p:cond delay="0"/>
                                  </p:stCondLst>
                                  <p:childTnLst>
                                    <p:anim calcmode="lin" valueType="num">
                                      <p:cBhvr additive="base">
                                        <p:cTn id="35" dur="500"/>
                                        <p:tgtEl>
                                          <p:spTgt spid="7">
                                            <p:txEl>
                                              <p:pRg st="1" end="1"/>
                                            </p:txEl>
                                          </p:spTgt>
                                        </p:tgtEl>
                                        <p:attrNameLst>
                                          <p:attrName>ppt_x</p:attrName>
                                        </p:attrNameLst>
                                      </p:cBhvr>
                                      <p:tavLst>
                                        <p:tav tm="0">
                                          <p:val>
                                            <p:strVal val="ppt_x"/>
                                          </p:val>
                                        </p:tav>
                                        <p:tav tm="100000">
                                          <p:val>
                                            <p:strVal val="1+ppt_w/2"/>
                                          </p:val>
                                        </p:tav>
                                      </p:tavLst>
                                    </p:anim>
                                    <p:anim calcmode="lin" valueType="num">
                                      <p:cBhvr additive="base">
                                        <p:cTn id="36" dur="500"/>
                                        <p:tgtEl>
                                          <p:spTgt spid="7">
                                            <p:txEl>
                                              <p:pRg st="1" end="1"/>
                                            </p:txEl>
                                          </p:spTgt>
                                        </p:tgtEl>
                                        <p:attrNameLst>
                                          <p:attrName>ppt_y</p:attrName>
                                        </p:attrNameLst>
                                      </p:cBhvr>
                                      <p:tavLst>
                                        <p:tav tm="0">
                                          <p:val>
                                            <p:strVal val="ppt_y"/>
                                          </p:val>
                                        </p:tav>
                                        <p:tav tm="100000">
                                          <p:val>
                                            <p:strVal val="ppt_y"/>
                                          </p:val>
                                        </p:tav>
                                      </p:tavLst>
                                    </p:anim>
                                    <p:set>
                                      <p:cBhvr>
                                        <p:cTn id="37" dur="1" fill="hold">
                                          <p:stCondLst>
                                            <p:cond delay="499"/>
                                          </p:stCondLst>
                                        </p:cTn>
                                        <p:tgtEl>
                                          <p:spTgt spid="7">
                                            <p:txEl>
                                              <p:pRg st="1" end="1"/>
                                            </p:txEl>
                                          </p:spTgt>
                                        </p:tgtEl>
                                        <p:attrNameLst>
                                          <p:attrName>style.visibility</p:attrName>
                                        </p:attrNameLst>
                                      </p:cBhvr>
                                      <p:to>
                                        <p:strVal val="hidden"/>
                                      </p:to>
                                    </p:set>
                                  </p:childTnLst>
                                </p:cTn>
                              </p:par>
                              <p:par>
                                <p:cTn id="38" presetID="2" presetClass="exit" presetSubtype="2" fill="hold" nodeType="withEffect">
                                  <p:stCondLst>
                                    <p:cond delay="0"/>
                                  </p:stCondLst>
                                  <p:childTnLst>
                                    <p:anim calcmode="lin" valueType="num">
                                      <p:cBhvr additive="base">
                                        <p:cTn id="39" dur="500"/>
                                        <p:tgtEl>
                                          <p:spTgt spid="11"/>
                                        </p:tgtEl>
                                        <p:attrNameLst>
                                          <p:attrName>ppt_x</p:attrName>
                                        </p:attrNameLst>
                                      </p:cBhvr>
                                      <p:tavLst>
                                        <p:tav tm="0">
                                          <p:val>
                                            <p:strVal val="ppt_x"/>
                                          </p:val>
                                        </p:tav>
                                        <p:tav tm="100000">
                                          <p:val>
                                            <p:strVal val="1+ppt_w/2"/>
                                          </p:val>
                                        </p:tav>
                                      </p:tavLst>
                                    </p:anim>
                                    <p:anim calcmode="lin" valueType="num">
                                      <p:cBhvr additive="base">
                                        <p:cTn id="40" dur="500"/>
                                        <p:tgtEl>
                                          <p:spTgt spid="11"/>
                                        </p:tgtEl>
                                        <p:attrNameLst>
                                          <p:attrName>ppt_y</p:attrName>
                                        </p:attrNameLst>
                                      </p:cBhvr>
                                      <p:tavLst>
                                        <p:tav tm="0">
                                          <p:val>
                                            <p:strVal val="ppt_y"/>
                                          </p:val>
                                        </p:tav>
                                        <p:tav tm="100000">
                                          <p:val>
                                            <p:strVal val="ppt_y"/>
                                          </p:val>
                                        </p:tav>
                                      </p:tavLst>
                                    </p:anim>
                                    <p:set>
                                      <p:cBhvr>
                                        <p:cTn id="41" dur="1" fill="hold">
                                          <p:stCondLst>
                                            <p:cond delay="499"/>
                                          </p:stCondLst>
                                        </p:cTn>
                                        <p:tgtEl>
                                          <p:spTgt spid="11"/>
                                        </p:tgtEl>
                                        <p:attrNameLst>
                                          <p:attrName>style.visibility</p:attrName>
                                        </p:attrNameLst>
                                      </p:cBhvr>
                                      <p:to>
                                        <p:strVal val="hidden"/>
                                      </p:to>
                                    </p:set>
                                  </p:childTnLst>
                                </p:cTn>
                              </p:par>
                              <p:par>
                                <p:cTn id="42" presetID="2" presetClass="entr" presetSubtype="2"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3" descr="logo MM.tif"/>
          <p:cNvPicPr>
            <a:picLocks noChangeAspect="1"/>
          </p:cNvPicPr>
          <p:nvPr/>
        </p:nvPicPr>
        <p:blipFill>
          <a:blip r:embed="rId2"/>
          <a:srcRect/>
          <a:stretch>
            <a:fillRect/>
          </a:stretch>
        </p:blipFill>
        <p:spPr bwMode="auto">
          <a:xfrm>
            <a:off x="323850" y="549275"/>
            <a:ext cx="1439863" cy="746125"/>
          </a:xfrm>
          <a:prstGeom prst="rect">
            <a:avLst/>
          </a:prstGeom>
          <a:noFill/>
          <a:ln w="9525">
            <a:noFill/>
            <a:miter lim="800000"/>
            <a:headEnd/>
            <a:tailEnd/>
          </a:ln>
        </p:spPr>
      </p:pic>
      <p:sp>
        <p:nvSpPr>
          <p:cNvPr id="15362" name="CasellaDiTesto 5"/>
          <p:cNvSpPr txBox="1">
            <a:spLocks noChangeArrowheads="1"/>
          </p:cNvSpPr>
          <p:nvPr/>
        </p:nvSpPr>
        <p:spPr bwMode="auto">
          <a:xfrm>
            <a:off x="2268538" y="333375"/>
            <a:ext cx="6335712" cy="954088"/>
          </a:xfrm>
          <a:prstGeom prst="rect">
            <a:avLst/>
          </a:prstGeom>
          <a:noFill/>
          <a:ln w="9525">
            <a:noFill/>
            <a:miter lim="800000"/>
            <a:headEnd/>
            <a:tailEnd/>
          </a:ln>
        </p:spPr>
        <p:txBody>
          <a:bodyPr>
            <a:spAutoFit/>
          </a:bodyPr>
          <a:lstStyle/>
          <a:p>
            <a:r>
              <a:rPr lang="en-AU" sz="2800" b="1">
                <a:latin typeface="Calibri" pitchFamily="34" charset="0"/>
              </a:rPr>
              <a:t>ICH, museums and diversity: the biggest challenge we encountered</a:t>
            </a:r>
            <a:endParaRPr lang="it-IT" sz="2800" b="1">
              <a:latin typeface="Calibri" pitchFamily="34" charset="0"/>
            </a:endParaRPr>
          </a:p>
        </p:txBody>
      </p:sp>
      <p:sp>
        <p:nvSpPr>
          <p:cNvPr id="8" name="CasellaDiTesto 7"/>
          <p:cNvSpPr txBox="1">
            <a:spLocks noChangeArrowheads="1"/>
          </p:cNvSpPr>
          <p:nvPr/>
        </p:nvSpPr>
        <p:spPr bwMode="auto">
          <a:xfrm>
            <a:off x="468313" y="1412875"/>
            <a:ext cx="8207375" cy="1465263"/>
          </a:xfrm>
          <a:prstGeom prst="rect">
            <a:avLst/>
          </a:prstGeom>
          <a:noFill/>
          <a:ln w="9525">
            <a:noFill/>
            <a:miter lim="800000"/>
            <a:headEnd/>
            <a:tailEnd/>
          </a:ln>
        </p:spPr>
        <p:txBody>
          <a:bodyPr>
            <a:spAutoFit/>
          </a:bodyPr>
          <a:lstStyle/>
          <a:p>
            <a:r>
              <a:rPr lang="it-IT" b="1" i="1">
                <a:latin typeface="Calibri" pitchFamily="34" charset="0"/>
              </a:rPr>
              <a:t>The biggest challenge:</a:t>
            </a:r>
          </a:p>
          <a:p>
            <a:r>
              <a:rPr lang="it-IT">
                <a:latin typeface="Calibri" pitchFamily="34" charset="0"/>
              </a:rPr>
              <a:t>to explain to the old boats owners that it is not a project of the museum or Municipality, or a simple opportunity of mooring their boats, but a real opportunity to preserve and keep alive – together with their boats </a:t>
            </a:r>
            <a:r>
              <a:rPr lang="it-IT"/>
              <a:t>– </a:t>
            </a:r>
            <a:r>
              <a:rPr lang="it-IT">
                <a:latin typeface="Calibri" pitchFamily="34" charset="0"/>
              </a:rPr>
              <a:t>the living heritage of their lives, experiences, memories, tales;</a:t>
            </a:r>
          </a:p>
        </p:txBody>
      </p:sp>
      <p:pic>
        <p:nvPicPr>
          <p:cNvPr id="11" name="Picture 4"/>
          <p:cNvPicPr>
            <a:picLocks noChangeAspect="1" noChangeArrowheads="1"/>
          </p:cNvPicPr>
          <p:nvPr/>
        </p:nvPicPr>
        <p:blipFill>
          <a:blip r:embed="rId3"/>
          <a:srcRect/>
          <a:stretch>
            <a:fillRect/>
          </a:stretch>
        </p:blipFill>
        <p:spPr bwMode="auto">
          <a:xfrm>
            <a:off x="468313" y="2924175"/>
            <a:ext cx="5607050" cy="3733800"/>
          </a:xfrm>
          <a:prstGeom prst="rect">
            <a:avLst/>
          </a:prstGeom>
          <a:noFill/>
          <a:ln w="9525">
            <a:noFill/>
            <a:miter lim="800000"/>
            <a:headEnd/>
            <a:tailEnd/>
          </a:ln>
        </p:spPr>
      </p:pic>
      <p:sp>
        <p:nvSpPr>
          <p:cNvPr id="12" name="CasellaDiTesto 11"/>
          <p:cNvSpPr txBox="1">
            <a:spLocks noChangeArrowheads="1"/>
          </p:cNvSpPr>
          <p:nvPr/>
        </p:nvSpPr>
        <p:spPr bwMode="auto">
          <a:xfrm>
            <a:off x="4787900" y="2636838"/>
            <a:ext cx="3384550" cy="2838450"/>
          </a:xfrm>
          <a:prstGeom prst="rect">
            <a:avLst/>
          </a:prstGeom>
          <a:noFill/>
          <a:ln w="9525">
            <a:noFill/>
            <a:miter lim="800000"/>
            <a:headEnd/>
            <a:tailEnd/>
          </a:ln>
        </p:spPr>
        <p:txBody>
          <a:bodyPr>
            <a:spAutoFit/>
          </a:bodyPr>
          <a:lstStyle/>
          <a:p>
            <a:endParaRPr lang="it-IT">
              <a:latin typeface="Calibri" pitchFamily="34" charset="0"/>
            </a:endParaRPr>
          </a:p>
          <a:p>
            <a:r>
              <a:rPr lang="it-IT">
                <a:latin typeface="Calibri" pitchFamily="34" charset="0"/>
              </a:rPr>
              <a:t>on the other side: try to explain that the project is not only a way to give a new look to the historical channel port, but the opportunity to gain a new idea of a sustainable tourism based on the respect and valorization of the local community and maritime heritage.</a:t>
            </a:r>
          </a:p>
        </p:txBody>
      </p:sp>
      <p:pic>
        <p:nvPicPr>
          <p:cNvPr id="13" name="Picture 6"/>
          <p:cNvPicPr>
            <a:picLocks noChangeAspect="1" noChangeArrowheads="1"/>
          </p:cNvPicPr>
          <p:nvPr/>
        </p:nvPicPr>
        <p:blipFill>
          <a:blip r:embed="rId4"/>
          <a:srcRect/>
          <a:stretch>
            <a:fillRect/>
          </a:stretch>
        </p:blipFill>
        <p:spPr bwMode="auto">
          <a:xfrm>
            <a:off x="539750" y="1468438"/>
            <a:ext cx="3887788" cy="5184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xit" presetSubtype="2" fill="hold" grpId="0" nodeType="withEffect">
                                  <p:stCondLst>
                                    <p:cond delay="0"/>
                                  </p:stCondLst>
                                  <p:childTnLst>
                                    <p:anim calcmode="lin" valueType="num">
                                      <p:cBhvr additive="base">
                                        <p:cTn id="14" dur="500"/>
                                        <p:tgtEl>
                                          <p:spTgt spid="8">
                                            <p:txEl>
                                              <p:pRg st="0" end="0"/>
                                            </p:txEl>
                                          </p:spTgt>
                                        </p:tgtEl>
                                        <p:attrNameLst>
                                          <p:attrName>ppt_x</p:attrName>
                                        </p:attrNameLst>
                                      </p:cBhvr>
                                      <p:tavLst>
                                        <p:tav tm="0">
                                          <p:val>
                                            <p:strVal val="ppt_x"/>
                                          </p:val>
                                        </p:tav>
                                        <p:tav tm="100000">
                                          <p:val>
                                            <p:strVal val="1+ppt_w/2"/>
                                          </p:val>
                                        </p:tav>
                                      </p:tavLst>
                                    </p:anim>
                                    <p:anim calcmode="lin" valueType="num">
                                      <p:cBhvr additive="base">
                                        <p:cTn id="15" dur="500"/>
                                        <p:tgtEl>
                                          <p:spTgt spid="8">
                                            <p:txEl>
                                              <p:pRg st="0" end="0"/>
                                            </p:txEl>
                                          </p:spTgt>
                                        </p:tgtEl>
                                        <p:attrNameLst>
                                          <p:attrName>ppt_y</p:attrName>
                                        </p:attrNameLst>
                                      </p:cBhvr>
                                      <p:tavLst>
                                        <p:tav tm="0">
                                          <p:val>
                                            <p:strVal val="ppt_y"/>
                                          </p:val>
                                        </p:tav>
                                        <p:tav tm="100000">
                                          <p:val>
                                            <p:strVal val="ppt_y"/>
                                          </p:val>
                                        </p:tav>
                                      </p:tavLst>
                                    </p:anim>
                                    <p:set>
                                      <p:cBhvr>
                                        <p:cTn id="16" dur="1" fill="hold">
                                          <p:stCondLst>
                                            <p:cond delay="499"/>
                                          </p:stCondLst>
                                        </p:cTn>
                                        <p:tgtEl>
                                          <p:spTgt spid="8">
                                            <p:txEl>
                                              <p:pRg st="0" end="0"/>
                                            </p:txEl>
                                          </p:spTgt>
                                        </p:tgtEl>
                                        <p:attrNameLst>
                                          <p:attrName>style.visibility</p:attrName>
                                        </p:attrNameLst>
                                      </p:cBhvr>
                                      <p:to>
                                        <p:strVal val="hidden"/>
                                      </p:to>
                                    </p:set>
                                  </p:childTnLst>
                                </p:cTn>
                              </p:par>
                              <p:par>
                                <p:cTn id="17" presetID="2" presetClass="exit" presetSubtype="2" fill="hold" grpId="0" nodeType="withEffect">
                                  <p:stCondLst>
                                    <p:cond delay="0"/>
                                  </p:stCondLst>
                                  <p:childTnLst>
                                    <p:anim calcmode="lin" valueType="num">
                                      <p:cBhvr additive="base">
                                        <p:cTn id="18" dur="500"/>
                                        <p:tgtEl>
                                          <p:spTgt spid="8">
                                            <p:txEl>
                                              <p:pRg st="1" end="1"/>
                                            </p:txEl>
                                          </p:spTgt>
                                        </p:tgtEl>
                                        <p:attrNameLst>
                                          <p:attrName>ppt_x</p:attrName>
                                        </p:attrNameLst>
                                      </p:cBhvr>
                                      <p:tavLst>
                                        <p:tav tm="0">
                                          <p:val>
                                            <p:strVal val="ppt_x"/>
                                          </p:val>
                                        </p:tav>
                                        <p:tav tm="100000">
                                          <p:val>
                                            <p:strVal val="1+ppt_w/2"/>
                                          </p:val>
                                        </p:tav>
                                      </p:tavLst>
                                    </p:anim>
                                    <p:anim calcmode="lin" valueType="num">
                                      <p:cBhvr additive="base">
                                        <p:cTn id="19" dur="500"/>
                                        <p:tgtEl>
                                          <p:spTgt spid="8">
                                            <p:txEl>
                                              <p:pRg st="1" end="1"/>
                                            </p:txEl>
                                          </p:spTgt>
                                        </p:tgtEl>
                                        <p:attrNameLst>
                                          <p:attrName>ppt_y</p:attrName>
                                        </p:attrNameLst>
                                      </p:cBhvr>
                                      <p:tavLst>
                                        <p:tav tm="0">
                                          <p:val>
                                            <p:strVal val="ppt_y"/>
                                          </p:val>
                                        </p:tav>
                                        <p:tav tm="100000">
                                          <p:val>
                                            <p:strVal val="ppt_y"/>
                                          </p:val>
                                        </p:tav>
                                      </p:tavLst>
                                    </p:anim>
                                    <p:set>
                                      <p:cBhvr>
                                        <p:cTn id="20" dur="1" fill="hold">
                                          <p:stCondLst>
                                            <p:cond delay="499"/>
                                          </p:stCondLst>
                                        </p:cTn>
                                        <p:tgtEl>
                                          <p:spTgt spid="8">
                                            <p:txEl>
                                              <p:pRg st="1" end="1"/>
                                            </p:txEl>
                                          </p:spTgt>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11"/>
                                        </p:tgtEl>
                                        <p:attrNameLst>
                                          <p:attrName>ppt_x</p:attrName>
                                        </p:attrNameLst>
                                      </p:cBhvr>
                                      <p:tavLst>
                                        <p:tav tm="0">
                                          <p:val>
                                            <p:strVal val="ppt_x"/>
                                          </p:val>
                                        </p:tav>
                                        <p:tav tm="100000">
                                          <p:val>
                                            <p:strVal val="ppt_x"/>
                                          </p:val>
                                        </p:tav>
                                      </p:tavLst>
                                    </p:anim>
                                    <p:anim calcmode="lin" valueType="num">
                                      <p:cBhvr additive="base">
                                        <p:cTn id="23" dur="500"/>
                                        <p:tgtEl>
                                          <p:spTgt spid="11"/>
                                        </p:tgtEl>
                                        <p:attrNameLst>
                                          <p:attrName>ppt_y</p:attrName>
                                        </p:attrNameLst>
                                      </p:cBhvr>
                                      <p:tavLst>
                                        <p:tav tm="0">
                                          <p:val>
                                            <p:strVal val="ppt_y"/>
                                          </p:val>
                                        </p:tav>
                                        <p:tav tm="100000">
                                          <p:val>
                                            <p:strVal val="1+ppt_h/2"/>
                                          </p:val>
                                        </p:tav>
                                      </p:tavLst>
                                    </p:anim>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3" descr="logo MM.tif"/>
          <p:cNvPicPr>
            <a:picLocks noChangeAspect="1"/>
          </p:cNvPicPr>
          <p:nvPr/>
        </p:nvPicPr>
        <p:blipFill>
          <a:blip r:embed="rId2"/>
          <a:srcRect/>
          <a:stretch>
            <a:fillRect/>
          </a:stretch>
        </p:blipFill>
        <p:spPr bwMode="auto">
          <a:xfrm>
            <a:off x="323850" y="549275"/>
            <a:ext cx="1439863" cy="746125"/>
          </a:xfrm>
          <a:prstGeom prst="rect">
            <a:avLst/>
          </a:prstGeom>
          <a:noFill/>
          <a:ln w="9525">
            <a:noFill/>
            <a:miter lim="800000"/>
            <a:headEnd/>
            <a:tailEnd/>
          </a:ln>
        </p:spPr>
      </p:pic>
      <p:sp>
        <p:nvSpPr>
          <p:cNvPr id="16386" name="CasellaDiTesto 5"/>
          <p:cNvSpPr txBox="1">
            <a:spLocks noChangeArrowheads="1"/>
          </p:cNvSpPr>
          <p:nvPr/>
        </p:nvSpPr>
        <p:spPr bwMode="auto">
          <a:xfrm>
            <a:off x="2411413" y="620713"/>
            <a:ext cx="6337300" cy="523875"/>
          </a:xfrm>
          <a:prstGeom prst="rect">
            <a:avLst/>
          </a:prstGeom>
          <a:noFill/>
          <a:ln w="9525">
            <a:noFill/>
            <a:miter lim="800000"/>
            <a:headEnd/>
            <a:tailEnd/>
          </a:ln>
        </p:spPr>
        <p:txBody>
          <a:bodyPr>
            <a:spAutoFit/>
          </a:bodyPr>
          <a:lstStyle/>
          <a:p>
            <a:r>
              <a:rPr lang="en-AU" sz="2800" b="1">
                <a:latin typeface="Calibri" pitchFamily="34" charset="0"/>
              </a:rPr>
              <a:t>ICH, museums and diversity: win-wins?</a:t>
            </a:r>
            <a:endParaRPr lang="it-IT" sz="2800" b="1">
              <a:latin typeface="Calibri" pitchFamily="34" charset="0"/>
            </a:endParaRPr>
          </a:p>
        </p:txBody>
      </p:sp>
      <p:sp>
        <p:nvSpPr>
          <p:cNvPr id="16387" name="CasellaDiTesto 7"/>
          <p:cNvSpPr txBox="1">
            <a:spLocks noChangeArrowheads="1"/>
          </p:cNvSpPr>
          <p:nvPr/>
        </p:nvSpPr>
        <p:spPr bwMode="auto">
          <a:xfrm>
            <a:off x="323850" y="1355725"/>
            <a:ext cx="8135938" cy="2289175"/>
          </a:xfrm>
          <a:prstGeom prst="rect">
            <a:avLst/>
          </a:prstGeom>
          <a:noFill/>
          <a:ln w="9525">
            <a:noFill/>
            <a:miter lim="800000"/>
            <a:headEnd/>
            <a:tailEnd/>
          </a:ln>
        </p:spPr>
        <p:txBody>
          <a:bodyPr>
            <a:spAutoFit/>
          </a:bodyPr>
          <a:lstStyle/>
          <a:p>
            <a:pPr>
              <a:spcBef>
                <a:spcPct val="50000"/>
              </a:spcBef>
            </a:pPr>
            <a:r>
              <a:rPr lang="it-IT" b="1">
                <a:latin typeface="Calibri" pitchFamily="34" charset="0"/>
              </a:rPr>
              <a:t>The win-win situation:</a:t>
            </a:r>
            <a:br>
              <a:rPr lang="it-IT" b="1">
                <a:latin typeface="Calibri" pitchFamily="34" charset="0"/>
              </a:rPr>
            </a:br>
            <a:r>
              <a:rPr lang="it-IT">
                <a:latin typeface="Calibri" pitchFamily="34" charset="0"/>
              </a:rPr>
              <a:t>The project gave many important results on different aspects:</a:t>
            </a:r>
            <a:br>
              <a:rPr lang="it-IT">
                <a:latin typeface="Calibri" pitchFamily="34" charset="0"/>
              </a:rPr>
            </a:br>
            <a:r>
              <a:rPr lang="it-IT">
                <a:latin typeface="Calibri" pitchFamily="34" charset="0"/>
              </a:rPr>
              <a:t>1) supporting private owners to keep alive and sailing boats that are important living witnesses of our maritime heritage;</a:t>
            </a:r>
            <a:br>
              <a:rPr lang="it-IT">
                <a:latin typeface="Calibri" pitchFamily="34" charset="0"/>
              </a:rPr>
            </a:br>
            <a:r>
              <a:rPr lang="it-IT">
                <a:latin typeface="Calibri" pitchFamily="34" charset="0"/>
              </a:rPr>
              <a:t>2) requalifying and valorizing an important corner of the port/town;</a:t>
            </a:r>
            <a:br>
              <a:rPr lang="it-IT">
                <a:latin typeface="Calibri" pitchFamily="34" charset="0"/>
              </a:rPr>
            </a:br>
            <a:r>
              <a:rPr lang="it-IT">
                <a:latin typeface="Calibri" pitchFamily="34" charset="0"/>
              </a:rPr>
              <a:t>3) creating a living and sailing “extension” of the museum;</a:t>
            </a:r>
            <a:br>
              <a:rPr lang="it-IT">
                <a:latin typeface="Calibri" pitchFamily="34" charset="0"/>
              </a:rPr>
            </a:br>
            <a:r>
              <a:rPr lang="it-IT">
                <a:latin typeface="Calibri" pitchFamily="34" charset="0"/>
              </a:rPr>
              <a:t>4) supporting tourism promotion of the town not with improvised events, but by means of the preservation of local heritage.</a:t>
            </a:r>
          </a:p>
        </p:txBody>
      </p:sp>
      <p:pic>
        <p:nvPicPr>
          <p:cNvPr id="16388" name="Picture 5"/>
          <p:cNvPicPr>
            <a:picLocks noChangeAspect="1" noChangeArrowheads="1"/>
          </p:cNvPicPr>
          <p:nvPr/>
        </p:nvPicPr>
        <p:blipFill>
          <a:blip r:embed="rId3"/>
          <a:srcRect/>
          <a:stretch>
            <a:fillRect/>
          </a:stretch>
        </p:blipFill>
        <p:spPr bwMode="auto">
          <a:xfrm>
            <a:off x="385763" y="3727450"/>
            <a:ext cx="4114800" cy="3086100"/>
          </a:xfrm>
          <a:prstGeom prst="rect">
            <a:avLst/>
          </a:prstGeom>
          <a:noFill/>
          <a:ln w="9525">
            <a:noFill/>
            <a:miter lim="800000"/>
            <a:headEnd/>
            <a:tailEnd/>
          </a:ln>
        </p:spPr>
      </p:pic>
      <p:pic>
        <p:nvPicPr>
          <p:cNvPr id="16389" name="Picture 4"/>
          <p:cNvPicPr>
            <a:picLocks noChangeAspect="1" noChangeArrowheads="1"/>
          </p:cNvPicPr>
          <p:nvPr/>
        </p:nvPicPr>
        <p:blipFill>
          <a:blip r:embed="rId4"/>
          <a:srcRect/>
          <a:stretch>
            <a:fillRect/>
          </a:stretch>
        </p:blipFill>
        <p:spPr bwMode="auto">
          <a:xfrm>
            <a:off x="4619625" y="3716338"/>
            <a:ext cx="4129088" cy="309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504</Words>
  <Application>Microsoft Office PowerPoint</Application>
  <PresentationFormat>Presentazione su schermo (4:3)</PresentationFormat>
  <Paragraphs>22</Paragraphs>
  <Slides>4</Slides>
  <Notes>1</Notes>
  <HiddenSlides>0</HiddenSlides>
  <MMClips>0</MMClips>
  <ScaleCrop>false</ScaleCrop>
  <HeadingPairs>
    <vt:vector size="6" baseType="variant">
      <vt:variant>
        <vt:lpstr>Caratteri utilizzati</vt:lpstr>
      </vt:variant>
      <vt:variant>
        <vt:i4>2</vt:i4>
      </vt:variant>
      <vt:variant>
        <vt:lpstr>Modello struttura</vt:lpstr>
      </vt:variant>
      <vt:variant>
        <vt:i4>1</vt:i4>
      </vt:variant>
      <vt:variant>
        <vt:lpstr>Titoli diapositive</vt:lpstr>
      </vt:variant>
      <vt:variant>
        <vt:i4>4</vt:i4>
      </vt:variant>
    </vt:vector>
  </HeadingPairs>
  <TitlesOfParts>
    <vt:vector size="7" baseType="lpstr">
      <vt:lpstr>Calibri</vt:lpstr>
      <vt:lpstr>Arial</vt:lpstr>
      <vt:lpstr>Tema di Office</vt:lpstr>
      <vt:lpstr>Diapositiva 1</vt:lpstr>
      <vt:lpstr>Diapositiva 2</vt:lpstr>
      <vt:lpstr>Diapositiva 3</vt:lpstr>
      <vt:lpstr>Diapositiva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d.gnola</dc:creator>
  <cp:lastModifiedBy>DG</cp:lastModifiedBy>
  <cp:revision>47</cp:revision>
  <dcterms:created xsi:type="dcterms:W3CDTF">2017-10-20T07:22:35Z</dcterms:created>
  <dcterms:modified xsi:type="dcterms:W3CDTF">2017-11-02T22:01:26Z</dcterms:modified>
</cp:coreProperties>
</file>