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307" r:id="rId3"/>
    <p:sldId id="329" r:id="rId4"/>
    <p:sldId id="348" r:id="rId5"/>
    <p:sldId id="349" r:id="rId6"/>
    <p:sldId id="358" r:id="rId7"/>
    <p:sldId id="350" r:id="rId8"/>
    <p:sldId id="309" r:id="rId9"/>
    <p:sldId id="357" r:id="rId10"/>
    <p:sldId id="312" r:id="rId11"/>
    <p:sldId id="311" r:id="rId12"/>
    <p:sldId id="310" r:id="rId13"/>
    <p:sldId id="346" r:id="rId14"/>
    <p:sldId id="373" r:id="rId15"/>
    <p:sldId id="375" r:id="rId16"/>
    <p:sldId id="295" r:id="rId17"/>
    <p:sldId id="355" r:id="rId18"/>
    <p:sldId id="376" r:id="rId19"/>
    <p:sldId id="361" r:id="rId20"/>
    <p:sldId id="360" r:id="rId21"/>
    <p:sldId id="372" r:id="rId22"/>
    <p:sldId id="335" r:id="rId23"/>
    <p:sldId id="332" r:id="rId24"/>
    <p:sldId id="377" r:id="rId25"/>
    <p:sldId id="330" r:id="rId26"/>
    <p:sldId id="369" r:id="rId27"/>
    <p:sldId id="610" r:id="rId28"/>
    <p:sldId id="641" r:id="rId29"/>
    <p:sldId id="615" r:id="rId30"/>
    <p:sldId id="636" r:id="rId31"/>
    <p:sldId id="622" r:id="rId32"/>
    <p:sldId id="370" r:id="rId33"/>
    <p:sldId id="613" r:id="rId34"/>
    <p:sldId id="642" r:id="rId35"/>
    <p:sldId id="614" r:id="rId36"/>
    <p:sldId id="633" r:id="rId37"/>
    <p:sldId id="585" r:id="rId38"/>
    <p:sldId id="609" r:id="rId39"/>
    <p:sldId id="635" r:id="rId40"/>
    <p:sldId id="643" r:id="rId41"/>
    <p:sldId id="620" r:id="rId42"/>
    <p:sldId id="371" r:id="rId43"/>
    <p:sldId id="638" r:id="rId44"/>
    <p:sldId id="639" r:id="rId45"/>
    <p:sldId id="629" r:id="rId46"/>
    <p:sldId id="637" r:id="rId47"/>
    <p:sldId id="640" r:id="rId48"/>
    <p:sldId id="32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sabelle.culture@culture.gouv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pci-lab.fr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12" Type="http://schemas.openxmlformats.org/officeDocument/2006/relationships/image" Target="../media/image71.jpg"/><Relationship Id="rId17" Type="http://schemas.openxmlformats.org/officeDocument/2006/relationships/image" Target="../media/image76.jpg"/><Relationship Id="rId2" Type="http://schemas.openxmlformats.org/officeDocument/2006/relationships/image" Target="../media/image61.jpg"/><Relationship Id="rId16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64.jpg"/><Relationship Id="rId15" Type="http://schemas.openxmlformats.org/officeDocument/2006/relationships/image" Target="../media/image74.jpg"/><Relationship Id="rId10" Type="http://schemas.openxmlformats.org/officeDocument/2006/relationships/image" Target="../media/image69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Relationship Id="rId14" Type="http://schemas.openxmlformats.org/officeDocument/2006/relationships/image" Target="../media/image7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www.culture.gouv.fr/Thematiques/Patrimoine-culturel-immaterie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hyperlink" Target="http://www.cfpci.fr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openedition.org/insitu/15619" TargetMode="External"/><Relationship Id="rId3" Type="http://schemas.openxmlformats.org/officeDocument/2006/relationships/image" Target="../media/image107.jpg"/><Relationship Id="rId7" Type="http://schemas.openxmlformats.org/officeDocument/2006/relationships/image" Target="../media/image109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ems-pci.fr/" TargetMode="External"/><Relationship Id="rId5" Type="http://schemas.openxmlformats.org/officeDocument/2006/relationships/image" Target="../media/image108.jpg"/><Relationship Id="rId4" Type="http://schemas.openxmlformats.org/officeDocument/2006/relationships/hyperlink" Target="http://www.patrimoine-immateriel-aquitaine.org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"/><Relationship Id="rId2" Type="http://schemas.openxmlformats.org/officeDocument/2006/relationships/image" Target="../media/image121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jpg"/><Relationship Id="rId4" Type="http://schemas.openxmlformats.org/officeDocument/2006/relationships/image" Target="../media/image123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ulture.gouv.fr/Thematiques/Patrimoine-culturel-immateriel/L-inventaire-national/Inventaire-nationa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6E2E4-6C35-47DE-92E4-2199FAA48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3322320"/>
            <a:ext cx="9440034" cy="1387951"/>
          </a:xfrm>
        </p:spPr>
        <p:txBody>
          <a:bodyPr>
            <a:normAutofit fontScale="90000"/>
          </a:bodyPr>
          <a:lstStyle/>
          <a:p>
            <a:br>
              <a:rPr lang="fr-FR" sz="4000" dirty="0"/>
            </a:br>
            <a:br>
              <a:rPr lang="fr-FR" sz="4000" dirty="0"/>
            </a:br>
            <a:br>
              <a:rPr lang="fr-FR" sz="4000" dirty="0"/>
            </a:br>
            <a:r>
              <a:rPr lang="en-US" sz="4000" b="1" dirty="0">
                <a:solidFill>
                  <a:schemeClr val="tx1"/>
                </a:solidFill>
                <a:effectLst/>
              </a:rPr>
              <a:t>ICH</a:t>
            </a:r>
            <a:r>
              <a:rPr lang="en-US" b="1" dirty="0">
                <a:solidFill>
                  <a:schemeClr val="tx1"/>
                </a:solidFill>
                <a:effectLst/>
              </a:rPr>
              <a:t>, museums &amp; cultural policies: </a:t>
            </a:r>
            <a:r>
              <a:rPr lang="en-US" sz="3600" b="1" dirty="0">
                <a:solidFill>
                  <a:schemeClr val="tx1"/>
                </a:solidFill>
                <a:effectLst/>
              </a:rPr>
              <a:t>policy perspectives on French national level</a:t>
            </a:r>
            <a:endParaRPr lang="fr-FR" sz="3600" b="1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97" y="5273040"/>
            <a:ext cx="1111983" cy="14293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058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72BA2F-AA0A-4575-872A-17CB1A479EDF}"/>
              </a:ext>
            </a:extLst>
          </p:cNvPr>
          <p:cNvSpPr txBox="1"/>
          <p:nvPr/>
        </p:nvSpPr>
        <p:spPr>
          <a:xfrm>
            <a:off x="8461055" y="5181600"/>
            <a:ext cx="3228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Isabelle Chave</a:t>
            </a:r>
          </a:p>
          <a:p>
            <a:r>
              <a:rPr lang="fr-FR" sz="1600" dirty="0"/>
              <a:t>Senior </a:t>
            </a:r>
            <a:r>
              <a:rPr lang="fr-FR" sz="1600" dirty="0" err="1"/>
              <a:t>curator</a:t>
            </a:r>
            <a:endParaRPr lang="fr-FR" sz="1600" dirty="0"/>
          </a:p>
          <a:p>
            <a:r>
              <a:rPr lang="fr-FR" sz="1600" dirty="0" err="1"/>
              <a:t>Department</a:t>
            </a:r>
            <a:r>
              <a:rPr lang="fr-FR" sz="1600" dirty="0"/>
              <a:t> for </a:t>
            </a:r>
            <a:r>
              <a:rPr lang="fr-FR" sz="1600" dirty="0" err="1"/>
              <a:t>piloting</a:t>
            </a:r>
            <a:r>
              <a:rPr lang="fr-FR" sz="1600" dirty="0"/>
              <a:t> </a:t>
            </a:r>
            <a:r>
              <a:rPr lang="fr-FR" sz="1600" dirty="0" err="1"/>
              <a:t>research</a:t>
            </a:r>
            <a:r>
              <a:rPr lang="fr-FR" sz="1600" dirty="0"/>
              <a:t> &amp; </a:t>
            </a:r>
            <a:r>
              <a:rPr lang="fr-FR" sz="1600" dirty="0" err="1"/>
              <a:t>scientific</a:t>
            </a:r>
            <a:r>
              <a:rPr lang="fr-FR" sz="1600" dirty="0"/>
              <a:t> </a:t>
            </a:r>
            <a:r>
              <a:rPr lang="fr-FR" sz="1600" dirty="0" err="1"/>
              <a:t>policy</a:t>
            </a:r>
            <a:endParaRPr lang="fr-FR" sz="1600" dirty="0"/>
          </a:p>
          <a:p>
            <a:r>
              <a:rPr lang="fr-FR" sz="1600" dirty="0"/>
              <a:t>General </a:t>
            </a:r>
            <a:r>
              <a:rPr lang="fr-FR" sz="1600" dirty="0" err="1"/>
              <a:t>directorate</a:t>
            </a:r>
            <a:r>
              <a:rPr lang="fr-FR" sz="1600" dirty="0"/>
              <a:t> for </a:t>
            </a:r>
            <a:r>
              <a:rPr lang="fr-FR" sz="1600" dirty="0" err="1"/>
              <a:t>Heritage</a:t>
            </a:r>
            <a:endParaRPr lang="fr-FR" sz="1600" dirty="0"/>
          </a:p>
          <a:p>
            <a:r>
              <a:rPr lang="fr-FR" sz="1600" dirty="0">
                <a:hlinkClick r:id="rId4"/>
              </a:rPr>
              <a:t>isabelle.culture@culture.gouv.fr</a:t>
            </a:r>
            <a:r>
              <a:rPr lang="fr-FR" sz="1600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8ADB89-0BC2-481E-AAF5-7C22AEEDEAE3}"/>
              </a:ext>
            </a:extLst>
          </p:cNvPr>
          <p:cNvSpPr txBox="1"/>
          <p:nvPr/>
        </p:nvSpPr>
        <p:spPr>
          <a:xfrm>
            <a:off x="365760" y="6333016"/>
            <a:ext cx="224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May 7th, 2019</a:t>
            </a:r>
          </a:p>
        </p:txBody>
      </p:sp>
    </p:spTree>
    <p:extLst>
      <p:ext uri="{BB962C8B-B14F-4D97-AF65-F5344CB8AC3E}">
        <p14:creationId xmlns:p14="http://schemas.microsoft.com/office/powerpoint/2010/main" val="3444206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7A4D6CA-8483-444E-B3B3-667F4AD6A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915" y="3831771"/>
            <a:ext cx="2213541" cy="278674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408FC9B-BCAA-4E2E-BF76-6DBFE0C1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05" y="3831771"/>
            <a:ext cx="1988203" cy="278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2F528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4913957-1C72-43EA-98C8-A9940634F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804" y="380607"/>
            <a:ext cx="3258383" cy="31571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4A62579-5D92-4EFA-B454-9E59B994B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9" y="565051"/>
            <a:ext cx="3316749" cy="368473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8F30B1B-A7C8-4FC5-878E-75E427DC8B55}"/>
              </a:ext>
            </a:extLst>
          </p:cNvPr>
          <p:cNvCxnSpPr/>
          <p:nvPr/>
        </p:nvCxnSpPr>
        <p:spPr>
          <a:xfrm>
            <a:off x="4920343" y="574766"/>
            <a:ext cx="95794" cy="59740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3F3BFCCE-866F-4DFE-9A33-E4B80D5AF9B8}"/>
              </a:ext>
            </a:extLst>
          </p:cNvPr>
          <p:cNvSpPr txBox="1"/>
          <p:nvPr/>
        </p:nvSpPr>
        <p:spPr>
          <a:xfrm>
            <a:off x="502490" y="4519751"/>
            <a:ext cx="36514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B0F0"/>
                </a:solidFill>
              </a:rPr>
              <a:t>Spontaneous</a:t>
            </a:r>
            <a:r>
              <a:rPr lang="fr-FR" dirty="0">
                <a:solidFill>
                  <a:srgbClr val="00B0F0"/>
                </a:solidFill>
              </a:rPr>
              <a:t> </a:t>
            </a:r>
            <a:r>
              <a:rPr lang="fr-FR" dirty="0" err="1">
                <a:solidFill>
                  <a:srgbClr val="00B0F0"/>
                </a:solidFill>
              </a:rPr>
              <a:t>proposals</a:t>
            </a:r>
            <a:r>
              <a:rPr lang="fr-FR" dirty="0">
                <a:solidFill>
                  <a:srgbClr val="00B0F0"/>
                </a:solidFill>
              </a:rPr>
              <a:t> </a:t>
            </a:r>
            <a:r>
              <a:rPr lang="fr-FR" dirty="0" err="1">
                <a:solidFill>
                  <a:srgbClr val="00B0F0"/>
                </a:solidFill>
              </a:rPr>
              <a:t>from</a:t>
            </a:r>
            <a:r>
              <a:rPr lang="fr-FR" dirty="0">
                <a:solidFill>
                  <a:srgbClr val="00B0F0"/>
                </a:solidFill>
              </a:rPr>
              <a:t> </a:t>
            </a:r>
            <a:r>
              <a:rPr lang="fr-FR" dirty="0" err="1">
                <a:solidFill>
                  <a:srgbClr val="00B0F0"/>
                </a:solidFill>
              </a:rPr>
              <a:t>bearers</a:t>
            </a:r>
            <a:r>
              <a:rPr lang="fr-FR" dirty="0">
                <a:solidFill>
                  <a:srgbClr val="00B0F0"/>
                </a:solidFill>
              </a:rPr>
              <a:t>, </a:t>
            </a:r>
            <a:r>
              <a:rPr lang="fr-FR" dirty="0" err="1">
                <a:solidFill>
                  <a:srgbClr val="00B0F0"/>
                </a:solidFill>
              </a:rPr>
              <a:t>communities</a:t>
            </a:r>
            <a:r>
              <a:rPr lang="fr-FR" dirty="0">
                <a:solidFill>
                  <a:srgbClr val="00B0F0"/>
                </a:solidFill>
              </a:rPr>
              <a:t> and cultural associations…</a:t>
            </a:r>
          </a:p>
          <a:p>
            <a:endParaRPr lang="fr-FR" dirty="0">
              <a:solidFill>
                <a:srgbClr val="00B0F0"/>
              </a:solidFill>
            </a:endParaRPr>
          </a:p>
          <a:p>
            <a:r>
              <a:rPr lang="fr-FR" i="1" dirty="0">
                <a:solidFill>
                  <a:srgbClr val="00B0F0"/>
                </a:solidFill>
              </a:rPr>
              <a:t>––&gt; </a:t>
            </a:r>
            <a:r>
              <a:rPr lang="fr-FR" i="1" dirty="0" err="1">
                <a:solidFill>
                  <a:srgbClr val="00B0F0"/>
                </a:solidFill>
              </a:rPr>
              <a:t>submission</a:t>
            </a:r>
            <a:r>
              <a:rPr lang="fr-FR" i="1" dirty="0">
                <a:solidFill>
                  <a:srgbClr val="00B0F0"/>
                </a:solidFill>
              </a:rPr>
              <a:t> to</a:t>
            </a:r>
            <a:r>
              <a:rPr lang="en-US" i="1" dirty="0">
                <a:solidFill>
                  <a:srgbClr val="00B0F0"/>
                </a:solidFill>
              </a:rPr>
              <a:t> the National Committee on Ethnological and Intangible Heritage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471C664-37C9-4C74-9327-607CD2A64859}"/>
              </a:ext>
            </a:extLst>
          </p:cNvPr>
          <p:cNvSpPr txBox="1"/>
          <p:nvPr/>
        </p:nvSpPr>
        <p:spPr>
          <a:xfrm>
            <a:off x="5199017" y="661386"/>
            <a:ext cx="2869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… and contributions</a:t>
            </a:r>
          </a:p>
          <a:p>
            <a:r>
              <a:rPr lang="fr-FR" dirty="0">
                <a:solidFill>
                  <a:srgbClr val="00B0F0"/>
                </a:solidFill>
              </a:rPr>
              <a:t>to the </a:t>
            </a:r>
            <a:r>
              <a:rPr lang="fr-FR" dirty="0" err="1">
                <a:solidFill>
                  <a:srgbClr val="00B0F0"/>
                </a:solidFill>
              </a:rPr>
              <a:t>annual</a:t>
            </a:r>
            <a:r>
              <a:rPr lang="fr-FR" dirty="0">
                <a:solidFill>
                  <a:srgbClr val="00B0F0"/>
                </a:solidFill>
              </a:rPr>
              <a:t> call for </a:t>
            </a:r>
            <a:r>
              <a:rPr lang="fr-FR" dirty="0" err="1">
                <a:solidFill>
                  <a:srgbClr val="00B0F0"/>
                </a:solidFill>
              </a:rPr>
              <a:t>projects</a:t>
            </a:r>
            <a:r>
              <a:rPr lang="fr-FR" dirty="0">
                <a:solidFill>
                  <a:srgbClr val="00B0F0"/>
                </a:solidFill>
              </a:rPr>
              <a:t> in </a:t>
            </a:r>
            <a:r>
              <a:rPr lang="fr-FR" dirty="0" err="1">
                <a:solidFill>
                  <a:srgbClr val="00B0F0"/>
                </a:solidFill>
              </a:rPr>
              <a:t>inventorying</a:t>
            </a:r>
            <a:r>
              <a:rPr lang="fr-FR" dirty="0">
                <a:solidFill>
                  <a:srgbClr val="00B0F0"/>
                </a:solidFill>
              </a:rPr>
              <a:t> ICH</a:t>
            </a:r>
          </a:p>
          <a:p>
            <a:endParaRPr lang="fr-FR" dirty="0">
              <a:solidFill>
                <a:srgbClr val="00B0F0"/>
              </a:solidFill>
            </a:endParaRPr>
          </a:p>
          <a:p>
            <a:r>
              <a:rPr lang="fr-FR" i="1" dirty="0">
                <a:solidFill>
                  <a:srgbClr val="00B0F0"/>
                </a:solidFill>
              </a:rPr>
              <a:t>––&gt; </a:t>
            </a:r>
            <a:r>
              <a:rPr lang="fr-FR" i="1" dirty="0" err="1">
                <a:solidFill>
                  <a:srgbClr val="00B0F0"/>
                </a:solidFill>
              </a:rPr>
              <a:t>applied</a:t>
            </a:r>
            <a:r>
              <a:rPr lang="fr-FR" i="1" dirty="0">
                <a:solidFill>
                  <a:srgbClr val="00B0F0"/>
                </a:solidFill>
              </a:rPr>
              <a:t> </a:t>
            </a:r>
            <a:r>
              <a:rPr lang="fr-FR" i="1" dirty="0" err="1">
                <a:solidFill>
                  <a:srgbClr val="00B0F0"/>
                </a:solidFill>
              </a:rPr>
              <a:t>research</a:t>
            </a:r>
            <a:endParaRPr lang="fr-FR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70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04E67-B2E3-4CB0-B8A0-8F8427EE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54" y="407813"/>
            <a:ext cx="4990109" cy="1612575"/>
          </a:xfrm>
        </p:spPr>
        <p:txBody>
          <a:bodyPr>
            <a:normAutofit fontScale="90000"/>
          </a:bodyPr>
          <a:lstStyle/>
          <a:p>
            <a:pPr algn="r"/>
            <a:r>
              <a:rPr lang="fr-FR" sz="2000" dirty="0" err="1">
                <a:solidFill>
                  <a:srgbClr val="00B0F0"/>
                </a:solidFill>
              </a:rPr>
              <a:t>Acknowledgement</a:t>
            </a:r>
            <a:r>
              <a:rPr lang="fr-FR" sz="2000" dirty="0">
                <a:solidFill>
                  <a:srgbClr val="00B0F0"/>
                </a:solidFill>
              </a:rPr>
              <a:t> </a:t>
            </a:r>
            <a:r>
              <a:rPr lang="fr-FR" sz="2000" dirty="0" err="1">
                <a:solidFill>
                  <a:srgbClr val="00B0F0"/>
                </a:solidFill>
              </a:rPr>
              <a:t>given</a:t>
            </a:r>
            <a:r>
              <a:rPr lang="fr-FR" sz="2000" dirty="0">
                <a:solidFill>
                  <a:srgbClr val="00B0F0"/>
                </a:solidFill>
              </a:rPr>
              <a:t> by the Ministry</a:t>
            </a:r>
            <a:br>
              <a:rPr lang="fr-FR" sz="2000" dirty="0">
                <a:solidFill>
                  <a:srgbClr val="00B0F0"/>
                </a:solidFill>
              </a:rPr>
            </a:br>
            <a:r>
              <a:rPr lang="fr-FR" sz="2000" dirty="0">
                <a:solidFill>
                  <a:srgbClr val="00B0F0"/>
                </a:solidFill>
              </a:rPr>
              <a:t>of Culture to the </a:t>
            </a:r>
            <a:r>
              <a:rPr lang="fr-FR" sz="2000" dirty="0" err="1">
                <a:solidFill>
                  <a:srgbClr val="00B0F0"/>
                </a:solidFill>
              </a:rPr>
              <a:t>bearers</a:t>
            </a:r>
            <a:r>
              <a:rPr lang="fr-FR" sz="2000" dirty="0">
                <a:solidFill>
                  <a:srgbClr val="00B0F0"/>
                </a:solidFill>
              </a:rPr>
              <a:t> of practices</a:t>
            </a:r>
            <a:br>
              <a:rPr lang="fr-FR" sz="2000" dirty="0">
                <a:solidFill>
                  <a:srgbClr val="00B0F0"/>
                </a:solidFill>
              </a:rPr>
            </a:br>
            <a:r>
              <a:rPr lang="fr-FR" sz="2000" dirty="0" err="1">
                <a:solidFill>
                  <a:srgbClr val="00B0F0"/>
                </a:solidFill>
              </a:rPr>
              <a:t>included</a:t>
            </a:r>
            <a:r>
              <a:rPr lang="fr-FR" sz="2000" dirty="0">
                <a:solidFill>
                  <a:srgbClr val="00B0F0"/>
                </a:solidFill>
              </a:rPr>
              <a:t> in the state </a:t>
            </a:r>
            <a:r>
              <a:rPr lang="fr-FR" sz="2000" dirty="0" err="1">
                <a:solidFill>
                  <a:srgbClr val="00B0F0"/>
                </a:solidFill>
              </a:rPr>
              <a:t>inventory</a:t>
            </a:r>
            <a:r>
              <a:rPr lang="fr-FR" sz="2000" dirty="0">
                <a:solidFill>
                  <a:srgbClr val="00B0F0"/>
                </a:solidFill>
              </a:rPr>
              <a:t> of ICH,</a:t>
            </a:r>
            <a:br>
              <a:rPr lang="fr-FR" sz="2000" dirty="0">
                <a:solidFill>
                  <a:srgbClr val="00B0F0"/>
                </a:solidFill>
              </a:rPr>
            </a:br>
            <a:br>
              <a:rPr lang="fr-FR" sz="2000" dirty="0">
                <a:solidFill>
                  <a:srgbClr val="00B0F0"/>
                </a:solidFill>
              </a:rPr>
            </a:br>
            <a:r>
              <a:rPr lang="fr-FR" sz="2000" dirty="0" err="1">
                <a:solidFill>
                  <a:srgbClr val="00B0F0"/>
                </a:solidFill>
              </a:rPr>
              <a:t>with</a:t>
            </a:r>
            <a:r>
              <a:rPr lang="fr-FR" sz="2000" dirty="0">
                <a:solidFill>
                  <a:srgbClr val="00B0F0"/>
                </a:solidFill>
              </a:rPr>
              <a:t> </a:t>
            </a:r>
            <a:r>
              <a:rPr lang="fr-FR" sz="2000" dirty="0" err="1">
                <a:solidFill>
                  <a:srgbClr val="00B0F0"/>
                </a:solidFill>
              </a:rPr>
              <a:t>specific</a:t>
            </a:r>
            <a:r>
              <a:rPr lang="fr-FR" sz="2000" dirty="0">
                <a:solidFill>
                  <a:srgbClr val="00B0F0"/>
                </a:solidFill>
              </a:rPr>
              <a:t> conditions of use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3" y="2179200"/>
            <a:ext cx="4358591" cy="19374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49022D-C9D7-4C00-AE37-7A60DB407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823" y="0"/>
            <a:ext cx="526629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959835-6588-4A9D-924F-234EB0AE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23" y="4275510"/>
            <a:ext cx="2657789" cy="21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91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04E67-B2E3-4CB0-B8A0-8F8427EE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41" y="213063"/>
            <a:ext cx="6617086" cy="1003176"/>
          </a:xfrm>
        </p:spPr>
        <p:txBody>
          <a:bodyPr>
            <a:normAutofit fontScale="90000"/>
          </a:bodyPr>
          <a:lstStyle/>
          <a:p>
            <a:pPr algn="l"/>
            <a:r>
              <a:rPr lang="fr-FR" sz="2400" dirty="0">
                <a:effectLst/>
                <a:hlinkClick r:id="rId2"/>
              </a:rPr>
              <a:t>https://www.pci-lab.fr/</a:t>
            </a:r>
            <a:br>
              <a:rPr lang="fr-FR" sz="2400" b="1" dirty="0">
                <a:solidFill>
                  <a:srgbClr val="00B0F0"/>
                </a:solidFill>
              </a:rPr>
            </a:br>
            <a:r>
              <a:rPr lang="fr-FR" sz="2400" b="1" dirty="0">
                <a:solidFill>
                  <a:srgbClr val="00B0F0"/>
                </a:solidFill>
              </a:rPr>
              <a:t>Collaborative platform </a:t>
            </a:r>
            <a:r>
              <a:rPr lang="fr-FR" sz="2400" b="1" i="1" dirty="0">
                <a:solidFill>
                  <a:srgbClr val="00B0F0"/>
                </a:solidFill>
              </a:rPr>
              <a:t>PCI </a:t>
            </a:r>
            <a:r>
              <a:rPr lang="fr-FR" sz="2400" b="1" i="1" dirty="0" err="1">
                <a:solidFill>
                  <a:srgbClr val="00B0F0"/>
                </a:solidFill>
              </a:rPr>
              <a:t>Lab</a:t>
            </a:r>
            <a:br>
              <a:rPr lang="fr-FR" sz="2400" b="1" dirty="0">
                <a:solidFill>
                  <a:srgbClr val="00B0F0"/>
                </a:solidFill>
              </a:rPr>
            </a:br>
            <a:r>
              <a:rPr lang="fr-FR" sz="2400" b="1" dirty="0" err="1">
                <a:solidFill>
                  <a:srgbClr val="00B0F0"/>
                </a:solidFill>
              </a:rPr>
              <a:t>associated</a:t>
            </a:r>
            <a:r>
              <a:rPr lang="fr-FR" sz="2400" b="1" dirty="0">
                <a:solidFill>
                  <a:srgbClr val="00B0F0"/>
                </a:solidFill>
              </a:rPr>
              <a:t> to the state </a:t>
            </a:r>
            <a:r>
              <a:rPr lang="fr-FR" sz="2400" b="1" dirty="0" err="1">
                <a:solidFill>
                  <a:srgbClr val="00B0F0"/>
                </a:solidFill>
              </a:rPr>
              <a:t>inventory</a:t>
            </a:r>
            <a:r>
              <a:rPr lang="fr-FR" sz="2400" b="1" dirty="0">
                <a:solidFill>
                  <a:srgbClr val="00B0F0"/>
                </a:solidFill>
              </a:rPr>
              <a:t> of ICH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48A757-D79F-4B94-A6FC-4D07319B9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41" y="1330067"/>
            <a:ext cx="7524164" cy="531487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6AC20AA-2177-4A50-BD9C-A3D7B5B19A70}"/>
              </a:ext>
            </a:extLst>
          </p:cNvPr>
          <p:cNvSpPr txBox="1"/>
          <p:nvPr/>
        </p:nvSpPr>
        <p:spPr>
          <a:xfrm>
            <a:off x="8560526" y="2168434"/>
            <a:ext cx="289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search</a:t>
            </a:r>
            <a:r>
              <a:rPr lang="fr-FR" dirty="0"/>
              <a:t> </a:t>
            </a:r>
            <a:r>
              <a:rPr lang="fr-FR" dirty="0" err="1"/>
              <a:t>capabilities</a:t>
            </a:r>
            <a:endParaRPr lang="fr-FR" dirty="0"/>
          </a:p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dirty="0"/>
              <a:t>More 2.0 </a:t>
            </a:r>
            <a:r>
              <a:rPr lang="fr-FR" dirty="0" err="1"/>
              <a:t>features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6963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724F64-FC31-413E-852E-E0B0006E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793300" cy="50335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767D6B-6AD4-40A1-9D09-C0C29D0C6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988" y="2508"/>
            <a:ext cx="4422531" cy="6855492"/>
          </a:xfrm>
          <a:prstGeom prst="rect">
            <a:avLst/>
          </a:prstGeom>
        </p:spPr>
      </p:pic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0BD5443B-F7B7-428D-8B54-0E06F322DC23}"/>
              </a:ext>
            </a:extLst>
          </p:cNvPr>
          <p:cNvCxnSpPr>
            <a:cxnSpLocks/>
          </p:cNvCxnSpPr>
          <p:nvPr/>
        </p:nvCxnSpPr>
        <p:spPr>
          <a:xfrm>
            <a:off x="2708373" y="4101744"/>
            <a:ext cx="4502331" cy="2090057"/>
          </a:xfrm>
          <a:prstGeom prst="bentConnector3">
            <a:avLst>
              <a:gd name="adj1" fmla="val 67795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F46164AD-C05F-4A1C-9171-A49C0463B573}"/>
              </a:ext>
            </a:extLst>
          </p:cNvPr>
          <p:cNvSpPr txBox="1"/>
          <p:nvPr/>
        </p:nvSpPr>
        <p:spPr>
          <a:xfrm>
            <a:off x="635706" y="5817331"/>
            <a:ext cx="351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dirty="0" err="1"/>
              <a:t>Database</a:t>
            </a:r>
            <a:r>
              <a:rPr lang="fr-FR" dirty="0"/>
              <a:t> mode</a:t>
            </a:r>
          </a:p>
        </p:txBody>
      </p:sp>
    </p:spTree>
    <p:extLst>
      <p:ext uri="{BB962C8B-B14F-4D97-AF65-F5344CB8AC3E}">
        <p14:creationId xmlns:p14="http://schemas.microsoft.com/office/powerpoint/2010/main" val="4070881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2EA377-9D89-43BB-8259-9AC8F45F0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421" y="252557"/>
            <a:ext cx="4822528" cy="36924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93813DF-35C9-4C65-A033-6A71D8AE4CD6}"/>
              </a:ext>
            </a:extLst>
          </p:cNvPr>
          <p:cNvSpPr txBox="1"/>
          <p:nvPr/>
        </p:nvSpPr>
        <p:spPr>
          <a:xfrm>
            <a:off x="635705" y="740219"/>
            <a:ext cx="58783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dirty="0"/>
              <a:t>Interactive </a:t>
            </a:r>
            <a:r>
              <a:rPr lang="fr-FR" dirty="0" err="1"/>
              <a:t>tools</a:t>
            </a:r>
            <a:r>
              <a:rPr lang="fr-FR" dirty="0"/>
              <a:t> (</a:t>
            </a:r>
            <a:r>
              <a:rPr lang="fr-FR" dirty="0" err="1"/>
              <a:t>maps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  <a:p>
            <a:pPr algn="r"/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en-US" dirty="0"/>
              <a:t>Free contribution module</a:t>
            </a:r>
          </a:p>
          <a:p>
            <a:pPr algn="r"/>
            <a:r>
              <a:rPr lang="en-US" dirty="0"/>
              <a:t>using Wikipedia technologies</a:t>
            </a:r>
            <a:endParaRPr lang="fr-FR" dirty="0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FFF0BD5-41FB-4970-BC9B-F234E5A5A54D}"/>
              </a:ext>
            </a:extLst>
          </p:cNvPr>
          <p:cNvCxnSpPr/>
          <p:nvPr/>
        </p:nvCxnSpPr>
        <p:spPr>
          <a:xfrm>
            <a:off x="4955177" y="2246804"/>
            <a:ext cx="188976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84CA93A-6380-45D4-9073-D9FCDDC4083F}"/>
              </a:ext>
            </a:extLst>
          </p:cNvPr>
          <p:cNvCxnSpPr>
            <a:cxnSpLocks/>
          </p:cNvCxnSpPr>
          <p:nvPr/>
        </p:nvCxnSpPr>
        <p:spPr>
          <a:xfrm>
            <a:off x="566060" y="870857"/>
            <a:ext cx="0" cy="198555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7EC8FEAB-1033-4F40-A92F-635993FFC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29" y="2676666"/>
            <a:ext cx="5933870" cy="38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00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2794E-D826-46A6-86F3-8A85EE2C6BB0}"/>
              </a:ext>
            </a:extLst>
          </p:cNvPr>
          <p:cNvSpPr/>
          <p:nvPr/>
        </p:nvSpPr>
        <p:spPr>
          <a:xfrm>
            <a:off x="748932" y="684847"/>
            <a:ext cx="69059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Support for </a:t>
            </a:r>
            <a:r>
              <a:rPr lang="fr-FR" sz="2400" b="1" dirty="0" err="1">
                <a:solidFill>
                  <a:srgbClr val="00B0F0"/>
                </a:solidFill>
              </a:rPr>
              <a:t>creation</a:t>
            </a:r>
            <a:r>
              <a:rPr lang="fr-FR" sz="2400" b="1" dirty="0">
                <a:solidFill>
                  <a:srgbClr val="00B0F0"/>
                </a:solidFill>
              </a:rPr>
              <a:t> in </a:t>
            </a:r>
            <a:r>
              <a:rPr lang="fr-FR" sz="2400" b="1" dirty="0" err="1">
                <a:solidFill>
                  <a:srgbClr val="00B0F0"/>
                </a:solidFill>
              </a:rPr>
              <a:t>visual</a:t>
            </a:r>
            <a:r>
              <a:rPr lang="fr-FR" sz="2400" b="1" dirty="0">
                <a:solidFill>
                  <a:srgbClr val="00B0F0"/>
                </a:solidFill>
              </a:rPr>
              <a:t> </a:t>
            </a:r>
            <a:r>
              <a:rPr lang="fr-FR" sz="2400" b="1" dirty="0" err="1">
                <a:solidFill>
                  <a:srgbClr val="00B0F0"/>
                </a:solidFill>
              </a:rPr>
              <a:t>anthropology</a:t>
            </a:r>
            <a:r>
              <a:rPr lang="fr-FR" sz="2400" b="1" dirty="0">
                <a:solidFill>
                  <a:srgbClr val="00B0F0"/>
                </a:solidFill>
              </a:rPr>
              <a:t>:</a:t>
            </a:r>
          </a:p>
          <a:p>
            <a:r>
              <a:rPr lang="fr-FR" sz="2400" b="1" dirty="0" err="1">
                <a:solidFill>
                  <a:srgbClr val="00B0F0"/>
                </a:solidFill>
              </a:rPr>
              <a:t>ethnology</a:t>
            </a:r>
            <a:r>
              <a:rPr lang="fr-FR" sz="2400" b="1" dirty="0">
                <a:solidFill>
                  <a:srgbClr val="00B0F0"/>
                </a:solidFill>
              </a:rPr>
              <a:t> of France &amp; ICH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F1B6D2-F7FA-4DC9-B227-F04E805C8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22" y="1783421"/>
            <a:ext cx="6111501" cy="40610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FA36FF-5B60-45B0-925F-B97909976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389" y="896981"/>
            <a:ext cx="2941581" cy="2206186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2E1AD80-3C85-4E99-94B0-D8880F2638F1}"/>
              </a:ext>
            </a:extLst>
          </p:cNvPr>
          <p:cNvCxnSpPr/>
          <p:nvPr/>
        </p:nvCxnSpPr>
        <p:spPr>
          <a:xfrm>
            <a:off x="5468983" y="3344091"/>
            <a:ext cx="0" cy="149787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5A8AECC4-857C-435C-A1F1-EA96BDCEC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533" y="3223609"/>
            <a:ext cx="3427945" cy="24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69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EB225E2E-49BD-47CD-A0FF-199D4623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211" y="3289662"/>
            <a:ext cx="2400466" cy="33633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93" y="239118"/>
            <a:ext cx="2522025" cy="3590616"/>
          </a:xfrm>
          <a:prstGeom prst="rect">
            <a:avLst/>
          </a:prstGeom>
        </p:spPr>
      </p:pic>
      <p:pic>
        <p:nvPicPr>
          <p:cNvPr id="12" name="Image 5">
            <a:extLst>
              <a:ext uri="{FF2B5EF4-FFF2-40B4-BE49-F238E27FC236}">
                <a16:creationId xmlns:a16="http://schemas.microsoft.com/office/drawing/2014/main" id="{D887B996-5847-4858-A7EE-ABF0BDA6D0A9}"/>
              </a:ext>
            </a:extLst>
          </p:cNvPr>
          <p:cNvPicPr>
            <a:picLocks/>
          </p:cNvPicPr>
          <p:nvPr/>
        </p:nvPicPr>
        <p:blipFill>
          <a:blip r:embed="rId4"/>
          <a:stretch/>
        </p:blipFill>
        <p:spPr>
          <a:xfrm>
            <a:off x="270038" y="1529799"/>
            <a:ext cx="2579550" cy="2512626"/>
          </a:xfrm>
          <a:prstGeom prst="rect">
            <a:avLst/>
          </a:prstGeom>
          <a:ln w="25560">
            <a:solidFill>
              <a:srgbClr val="000000"/>
            </a:solidFill>
            <a:round/>
          </a:ln>
        </p:spPr>
      </p:pic>
      <p:pic>
        <p:nvPicPr>
          <p:cNvPr id="13" name="Image 5">
            <a:extLst>
              <a:ext uri="{FF2B5EF4-FFF2-40B4-BE49-F238E27FC236}">
                <a16:creationId xmlns:a16="http://schemas.microsoft.com/office/drawing/2014/main" id="{4A1E4AA9-BAF1-4767-8CE6-F0674CB41EA1}"/>
              </a:ext>
            </a:extLst>
          </p:cNvPr>
          <p:cNvPicPr>
            <a:picLocks/>
          </p:cNvPicPr>
          <p:nvPr/>
        </p:nvPicPr>
        <p:blipFill>
          <a:blip r:embed="rId5">
            <a:lum contrast="25000"/>
          </a:blip>
          <a:stretch/>
        </p:blipFill>
        <p:spPr>
          <a:xfrm>
            <a:off x="270038" y="4154751"/>
            <a:ext cx="2579550" cy="2488832"/>
          </a:xfrm>
          <a:prstGeom prst="rect">
            <a:avLst/>
          </a:prstGeom>
          <a:ln w="25560">
            <a:solidFill>
              <a:srgbClr val="000000"/>
            </a:solidFill>
            <a:round/>
          </a:ln>
        </p:spPr>
      </p:pic>
      <p:pic>
        <p:nvPicPr>
          <p:cNvPr id="14" name="Image 11">
            <a:extLst>
              <a:ext uri="{FF2B5EF4-FFF2-40B4-BE49-F238E27FC236}">
                <a16:creationId xmlns:a16="http://schemas.microsoft.com/office/drawing/2014/main" id="{72749BE1-E20A-48D3-8B40-762E69BE9A3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012626" y="2823099"/>
            <a:ext cx="2882146" cy="382048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D3D1445-E56C-4874-B253-7446BF07EA81}"/>
              </a:ext>
            </a:extLst>
          </p:cNvPr>
          <p:cNvSpPr txBox="1">
            <a:spLocks/>
          </p:cNvSpPr>
          <p:nvPr/>
        </p:nvSpPr>
        <p:spPr>
          <a:xfrm>
            <a:off x="399987" y="322215"/>
            <a:ext cx="5051576" cy="9704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fr-FR" sz="2800" b="1" dirty="0">
                <a:solidFill>
                  <a:srgbClr val="00B0F0"/>
                </a:solidFill>
                <a:latin typeface="+mn-lt"/>
              </a:rPr>
              <a:t>Support for ICH </a:t>
            </a:r>
            <a:r>
              <a:rPr lang="fr-FR" sz="2800" b="1" dirty="0" err="1">
                <a:solidFill>
                  <a:srgbClr val="00B0F0"/>
                </a:solidFill>
                <a:latin typeface="+mn-lt"/>
              </a:rPr>
              <a:t>research</a:t>
            </a:r>
            <a:br>
              <a:rPr lang="fr-FR" sz="2800" b="1" dirty="0">
                <a:solidFill>
                  <a:srgbClr val="00B0F0"/>
                </a:solidFill>
                <a:latin typeface="+mn-lt"/>
              </a:rPr>
            </a:br>
            <a:r>
              <a:rPr lang="fr-FR" sz="2800" b="1" dirty="0" err="1">
                <a:solidFill>
                  <a:srgbClr val="00B0F0"/>
                </a:solidFill>
                <a:latin typeface="+mn-lt"/>
              </a:rPr>
              <a:t>within</a:t>
            </a:r>
            <a:r>
              <a:rPr lang="fr-FR" sz="2800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fr-FR" sz="2800" b="1" dirty="0" err="1">
                <a:solidFill>
                  <a:srgbClr val="00B0F0"/>
                </a:solidFill>
                <a:latin typeface="+mn-lt"/>
              </a:rPr>
              <a:t>heritage</a:t>
            </a:r>
            <a:r>
              <a:rPr lang="fr-FR" sz="2800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fr-FR" sz="2800" b="1" dirty="0" err="1">
                <a:solidFill>
                  <a:srgbClr val="00B0F0"/>
                </a:solidFill>
                <a:latin typeface="+mn-lt"/>
              </a:rPr>
              <a:t>studies</a:t>
            </a:r>
            <a:endParaRPr lang="fr-FR" sz="28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D3738E-6B4F-4032-BB33-8ED0A03AF3FA}"/>
              </a:ext>
            </a:extLst>
          </p:cNvPr>
          <p:cNvSpPr txBox="1"/>
          <p:nvPr/>
        </p:nvSpPr>
        <p:spPr>
          <a:xfrm>
            <a:off x="6594672" y="4433256"/>
            <a:ext cx="193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Anthropology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361284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13795" y="2068497"/>
            <a:ext cx="997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		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3" y="1601717"/>
            <a:ext cx="2986544" cy="1406508"/>
          </a:xfrm>
          <a:prstGeom prst="rect">
            <a:avLst/>
          </a:prstGeom>
        </p:spPr>
      </p:pic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73845839-D381-4A69-959F-B7F118073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73" y="3229026"/>
            <a:ext cx="2106978" cy="291977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62346" y="1095333"/>
            <a:ext cx="1610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Heritage</a:t>
            </a:r>
            <a:r>
              <a:rPr lang="fr-FR" b="1" dirty="0"/>
              <a:t> </a:t>
            </a:r>
            <a:r>
              <a:rPr lang="fr-FR" b="1" dirty="0" err="1"/>
              <a:t>law</a:t>
            </a:r>
            <a:endParaRPr lang="fr-FR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CB843B-2DD7-46AB-B759-06AA5C28F39A}"/>
              </a:ext>
            </a:extLst>
          </p:cNvPr>
          <p:cNvSpPr txBox="1"/>
          <p:nvPr/>
        </p:nvSpPr>
        <p:spPr>
          <a:xfrm>
            <a:off x="4858013" y="602790"/>
            <a:ext cx="235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Information sciences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53EC6AA-7841-43ED-A794-93EE49436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530" y="1279999"/>
            <a:ext cx="2343977" cy="346518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B0F4B92-132B-4B90-95D6-A6F1B115CFB2}"/>
              </a:ext>
            </a:extLst>
          </p:cNvPr>
          <p:cNvSpPr txBox="1"/>
          <p:nvPr/>
        </p:nvSpPr>
        <p:spPr>
          <a:xfrm>
            <a:off x="8797770" y="1947164"/>
            <a:ext cx="208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Economic</a:t>
            </a:r>
            <a:r>
              <a:rPr lang="fr-FR" b="1" dirty="0"/>
              <a:t> sciences</a:t>
            </a:r>
          </a:p>
        </p:txBody>
      </p:sp>
      <p:pic>
        <p:nvPicPr>
          <p:cNvPr id="16" name="Image 5">
            <a:extLst>
              <a:ext uri="{FF2B5EF4-FFF2-40B4-BE49-F238E27FC236}">
                <a16:creationId xmlns:a16="http://schemas.microsoft.com/office/drawing/2014/main" id="{4566A572-70D5-4A43-88A9-67E6A3D1261F}"/>
              </a:ext>
            </a:extLst>
          </p:cNvPr>
          <p:cNvPicPr>
            <a:picLocks/>
          </p:cNvPicPr>
          <p:nvPr/>
        </p:nvPicPr>
        <p:blipFill>
          <a:blip r:embed="rId5"/>
          <a:stretch/>
        </p:blipFill>
        <p:spPr>
          <a:xfrm>
            <a:off x="8968063" y="2683610"/>
            <a:ext cx="2535464" cy="3465186"/>
          </a:xfrm>
          <a:prstGeom prst="rect">
            <a:avLst/>
          </a:prstGeom>
          <a:ln w="1008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935376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5435D93-F13C-4873-8006-CF787DF5401F}"/>
              </a:ext>
            </a:extLst>
          </p:cNvPr>
          <p:cNvSpPr txBox="1"/>
          <p:nvPr/>
        </p:nvSpPr>
        <p:spPr>
          <a:xfrm>
            <a:off x="662346" y="1095333"/>
            <a:ext cx="223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Pluridisciplinarity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27A438-DAFF-477E-8930-89A93121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710" y="0"/>
            <a:ext cx="419658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3EB273-CF9C-4EAB-BC25-548D167AF36E}"/>
              </a:ext>
            </a:extLst>
          </p:cNvPr>
          <p:cNvSpPr txBox="1"/>
          <p:nvPr/>
        </p:nvSpPr>
        <p:spPr>
          <a:xfrm>
            <a:off x="8360229" y="4040777"/>
            <a:ext cx="3500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B0F0"/>
                </a:solidFill>
              </a:rPr>
              <a:t>Les Cahiers du PCI</a:t>
            </a:r>
            <a:r>
              <a:rPr lang="fr-FR" dirty="0"/>
              <a:t>,</a:t>
            </a:r>
          </a:p>
          <a:p>
            <a:r>
              <a:rPr lang="fr-FR" sz="1600" dirty="0" err="1"/>
              <a:t>held</a:t>
            </a:r>
            <a:r>
              <a:rPr lang="fr-FR" sz="1600" dirty="0"/>
              <a:t> by the Centre français du PCI</a:t>
            </a:r>
          </a:p>
        </p:txBody>
      </p:sp>
    </p:spTree>
    <p:extLst>
      <p:ext uri="{BB962C8B-B14F-4D97-AF65-F5344CB8AC3E}">
        <p14:creationId xmlns:p14="http://schemas.microsoft.com/office/powerpoint/2010/main" val="3783672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04E67-B2E3-4CB0-B8A0-8F8427EE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28" y="290003"/>
            <a:ext cx="10353762" cy="970450"/>
          </a:xfrm>
        </p:spPr>
        <p:txBody>
          <a:bodyPr>
            <a:normAutofit/>
          </a:bodyPr>
          <a:lstStyle/>
          <a:p>
            <a:r>
              <a:rPr lang="fr-FR" sz="2400" b="1" dirty="0" err="1">
                <a:solidFill>
                  <a:srgbClr val="00B0F0"/>
                </a:solidFill>
              </a:rPr>
              <a:t>Vocational</a:t>
            </a:r>
            <a:r>
              <a:rPr lang="fr-FR" sz="2400" b="1" dirty="0">
                <a:solidFill>
                  <a:srgbClr val="00B0F0"/>
                </a:solidFill>
              </a:rPr>
              <a:t> training in ICH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3BEA71-2E39-42D6-9930-3F33342685DA}"/>
              </a:ext>
            </a:extLst>
          </p:cNvPr>
          <p:cNvSpPr txBox="1"/>
          <p:nvPr/>
        </p:nvSpPr>
        <p:spPr>
          <a:xfrm>
            <a:off x="381736" y="1108027"/>
            <a:ext cx="114911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B0F0"/>
                </a:solidFill>
              </a:rPr>
              <a:t>Initial training</a:t>
            </a:r>
          </a:p>
          <a:p>
            <a:r>
              <a:rPr lang="fr-FR" dirty="0">
                <a:solidFill>
                  <a:srgbClr val="00B0F0"/>
                </a:solidFill>
              </a:rPr>
              <a:t>● </a:t>
            </a:r>
            <a:r>
              <a:rPr lang="fr-FR" dirty="0"/>
              <a:t>Institut national du patrimoine</a:t>
            </a:r>
          </a:p>
          <a:p>
            <a:r>
              <a:rPr lang="fr-FR" dirty="0">
                <a:solidFill>
                  <a:srgbClr val="00B0F0"/>
                </a:solidFill>
              </a:rPr>
              <a:t>● </a:t>
            </a:r>
            <a:r>
              <a:rPr lang="fr-FR" dirty="0"/>
              <a:t>École du Louvre</a:t>
            </a:r>
          </a:p>
          <a:p>
            <a:endParaRPr lang="fr-FR" sz="2000" dirty="0"/>
          </a:p>
          <a:p>
            <a:r>
              <a:rPr lang="fr-FR" sz="2000" b="1" dirty="0" err="1">
                <a:solidFill>
                  <a:srgbClr val="00B0F0"/>
                </a:solidFill>
              </a:rPr>
              <a:t>Lifelong</a:t>
            </a:r>
            <a:r>
              <a:rPr lang="fr-FR" sz="2000" b="1" dirty="0">
                <a:solidFill>
                  <a:srgbClr val="00B0F0"/>
                </a:solidFill>
              </a:rPr>
              <a:t> </a:t>
            </a:r>
            <a:r>
              <a:rPr lang="fr-FR" sz="2000" b="1" dirty="0" err="1">
                <a:solidFill>
                  <a:srgbClr val="00B0F0"/>
                </a:solidFill>
              </a:rPr>
              <a:t>learning</a:t>
            </a:r>
            <a:endParaRPr lang="fr-FR" sz="2000" b="1" dirty="0">
              <a:solidFill>
                <a:srgbClr val="00B0F0"/>
              </a:solidFill>
            </a:endParaRPr>
          </a:p>
          <a:p>
            <a:r>
              <a:rPr lang="fr-FR" dirty="0">
                <a:solidFill>
                  <a:srgbClr val="00B0F0"/>
                </a:solidFill>
              </a:rPr>
              <a:t>● </a:t>
            </a:r>
            <a:r>
              <a:rPr lang="fr-FR" dirty="0"/>
              <a:t>Institut national du Patrimoine: </a:t>
            </a:r>
            <a:r>
              <a:rPr lang="fr-FR" dirty="0" err="1"/>
              <a:t>professional</a:t>
            </a:r>
            <a:r>
              <a:rPr lang="fr-FR" dirty="0"/>
              <a:t> </a:t>
            </a:r>
            <a:r>
              <a:rPr lang="fr-FR" dirty="0" err="1"/>
              <a:t>seminaries</a:t>
            </a:r>
            <a:endParaRPr lang="fr-FR" dirty="0"/>
          </a:p>
          <a:p>
            <a:r>
              <a:rPr lang="fr-FR" dirty="0">
                <a:solidFill>
                  <a:srgbClr val="00B0F0"/>
                </a:solidFill>
              </a:rPr>
              <a:t>● </a:t>
            </a:r>
            <a:r>
              <a:rPr lang="fr-FR" dirty="0"/>
              <a:t>CNFPT : sessions of the "délégations territoriales "</a:t>
            </a:r>
          </a:p>
          <a:p>
            <a:r>
              <a:rPr lang="fr-FR" dirty="0">
                <a:solidFill>
                  <a:srgbClr val="00B0F0"/>
                </a:solidFill>
              </a:rPr>
              <a:t>● </a:t>
            </a:r>
            <a:r>
              <a:rPr lang="fr-FR" dirty="0"/>
              <a:t>General </a:t>
            </a:r>
            <a:r>
              <a:rPr lang="fr-FR" dirty="0" err="1"/>
              <a:t>Directorate</a:t>
            </a:r>
            <a:r>
              <a:rPr lang="fr-FR" dirty="0"/>
              <a:t> for </a:t>
            </a:r>
            <a:r>
              <a:rPr lang="fr-FR" dirty="0" err="1"/>
              <a:t>Heritage</a:t>
            </a:r>
            <a:r>
              <a:rPr lang="fr-FR" dirty="0"/>
              <a:t>: sessions of the </a:t>
            </a:r>
            <a:r>
              <a:rPr lang="fr-FR" dirty="0" err="1"/>
              <a:t>Department</a:t>
            </a:r>
            <a:r>
              <a:rPr lang="fr-FR" dirty="0"/>
              <a:t> for </a:t>
            </a:r>
            <a:r>
              <a:rPr lang="fr-FR" dirty="0" err="1"/>
              <a:t>scientific</a:t>
            </a:r>
            <a:r>
              <a:rPr lang="fr-FR" dirty="0"/>
              <a:t> &amp; </a:t>
            </a:r>
            <a:r>
              <a:rPr lang="fr-FR" dirty="0" err="1"/>
              <a:t>technical</a:t>
            </a:r>
            <a:r>
              <a:rPr lang="fr-FR" dirty="0"/>
              <a:t> training</a:t>
            </a:r>
          </a:p>
          <a:p>
            <a:endParaRPr lang="fr-FR" sz="2000" b="1" dirty="0"/>
          </a:p>
          <a:p>
            <a:r>
              <a:rPr lang="fr-FR" sz="2000" b="1" dirty="0">
                <a:solidFill>
                  <a:srgbClr val="00B0F0"/>
                </a:solidFill>
              </a:rPr>
              <a:t>Blended </a:t>
            </a:r>
            <a:r>
              <a:rPr lang="fr-FR" sz="2000" b="1" dirty="0" err="1">
                <a:solidFill>
                  <a:srgbClr val="00B0F0"/>
                </a:solidFill>
              </a:rPr>
              <a:t>learning</a:t>
            </a:r>
            <a:r>
              <a:rPr lang="fr-FR" sz="2000" b="1" dirty="0">
                <a:solidFill>
                  <a:srgbClr val="00B0F0"/>
                </a:solidFill>
              </a:rPr>
              <a:t> (</a:t>
            </a:r>
            <a:r>
              <a:rPr lang="fr-FR" sz="2000" b="1" dirty="0" err="1">
                <a:solidFill>
                  <a:srgbClr val="00B0F0"/>
                </a:solidFill>
              </a:rPr>
              <a:t>academic</a:t>
            </a:r>
            <a:r>
              <a:rPr lang="fr-FR" sz="2000" b="1" dirty="0">
                <a:solidFill>
                  <a:srgbClr val="00B0F0"/>
                </a:solidFill>
              </a:rPr>
              <a:t> &amp; </a:t>
            </a:r>
            <a:r>
              <a:rPr lang="fr-FR" sz="2000" b="1" dirty="0" err="1">
                <a:solidFill>
                  <a:srgbClr val="00B0F0"/>
                </a:solidFill>
              </a:rPr>
              <a:t>vocational</a:t>
            </a:r>
            <a:r>
              <a:rPr lang="fr-FR" sz="2000" b="1" dirty="0">
                <a:solidFill>
                  <a:srgbClr val="00B0F0"/>
                </a:solidFill>
              </a:rPr>
              <a:t>)</a:t>
            </a:r>
            <a:endParaRPr lang="fr-FR" sz="2000" dirty="0">
              <a:solidFill>
                <a:srgbClr val="00B0F0"/>
              </a:solidFill>
            </a:endParaRPr>
          </a:p>
          <a:p>
            <a:r>
              <a:rPr lang="fr-FR" dirty="0" err="1"/>
              <a:t>Ethnopôles</a:t>
            </a:r>
            <a:r>
              <a:rPr lang="fr-FR" dirty="0"/>
              <a:t> &amp; </a:t>
            </a:r>
            <a:r>
              <a:rPr lang="fr-FR" dirty="0" err="1"/>
              <a:t>Universities</a:t>
            </a:r>
            <a:r>
              <a:rPr lang="fr-FR" dirty="0"/>
              <a:t>:</a:t>
            </a:r>
          </a:p>
          <a:p>
            <a:r>
              <a:rPr lang="fr-FR" dirty="0"/>
              <a:t>- Centre français du PCI / Rennes II </a:t>
            </a:r>
            <a:r>
              <a:rPr lang="fr-FR" dirty="0" err="1"/>
              <a:t>University</a:t>
            </a:r>
            <a:endParaRPr lang="fr-FR" dirty="0"/>
          </a:p>
          <a:p>
            <a:r>
              <a:rPr lang="fr-FR" dirty="0"/>
              <a:t>- GARAE / Toulouse Jean-Jaurès &amp; Montpellier Paul-Valéry </a:t>
            </a:r>
            <a:r>
              <a:rPr lang="fr-FR" dirty="0" err="1"/>
              <a:t>Universities</a:t>
            </a:r>
            <a:endParaRPr lang="fr-FR" dirty="0"/>
          </a:p>
          <a:p>
            <a:r>
              <a:rPr lang="fr-FR" dirty="0"/>
              <a:t>- Museum of </a:t>
            </a:r>
            <a:r>
              <a:rPr lang="fr-FR" dirty="0" err="1"/>
              <a:t>Salagon</a:t>
            </a:r>
            <a:r>
              <a:rPr lang="fr-FR" dirty="0"/>
              <a:t> / Aix-Marseille </a:t>
            </a:r>
            <a:r>
              <a:rPr lang="fr-FR" dirty="0" err="1"/>
              <a:t>University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InOc</a:t>
            </a:r>
            <a:r>
              <a:rPr lang="fr-FR" dirty="0"/>
              <a:t> Aquitaine / Pau &amp; Pays de l'Adour </a:t>
            </a:r>
            <a:r>
              <a:rPr lang="fr-FR" dirty="0" err="1"/>
              <a:t>University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A56939B-4FD6-4880-B2E9-80A5CA9AB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245" y="111451"/>
            <a:ext cx="2884297" cy="2884297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9D9FFC-CBFD-42BD-A982-DD5529A5D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760" y="3813772"/>
            <a:ext cx="4053134" cy="271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57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630662"/>
            <a:ext cx="10353762" cy="142182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B0F0"/>
                </a:solidFill>
                <a:highlight>
                  <a:srgbClr val="FFFF00"/>
                </a:highlight>
              </a:rPr>
              <a:t>1 | </a:t>
            </a:r>
            <a:r>
              <a:rPr lang="en-US" sz="3600" b="1" dirty="0">
                <a:solidFill>
                  <a:srgbClr val="00B0F0"/>
                </a:solidFill>
              </a:rPr>
              <a:t>Policies developed</a:t>
            </a:r>
            <a:br>
              <a:rPr lang="en-US" sz="3600" b="1" dirty="0">
                <a:solidFill>
                  <a:srgbClr val="00B0F0"/>
                </a:solidFill>
              </a:rPr>
            </a:br>
            <a:r>
              <a:rPr lang="en-US" sz="3600" b="1" dirty="0">
                <a:solidFill>
                  <a:srgbClr val="00B0F0"/>
                </a:solidFill>
              </a:rPr>
              <a:t>on the safeguarding of ICH in France</a:t>
            </a:r>
            <a:endParaRPr lang="fr-FR" sz="3600" b="1" dirty="0">
              <a:solidFill>
                <a:srgbClr val="00B0F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9C09068-A26D-448A-BE0E-E79CC2283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3" y="2265202"/>
            <a:ext cx="3074368" cy="363997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F06F511-9F0C-4135-A2EC-C89032316875}"/>
              </a:ext>
            </a:extLst>
          </p:cNvPr>
          <p:cNvSpPr txBox="1"/>
          <p:nvPr/>
        </p:nvSpPr>
        <p:spPr>
          <a:xfrm>
            <a:off x="3991250" y="2777082"/>
            <a:ext cx="76479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sz="2400" dirty="0"/>
              <a:t>Law No 2006-791, of July 5th, 2006: </a:t>
            </a:r>
            <a:r>
              <a:rPr lang="fr-FR" sz="2400" dirty="0" err="1"/>
              <a:t>approval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France of the UNESCO Convention for the </a:t>
            </a:r>
            <a:r>
              <a:rPr lang="fr-FR" sz="2400" dirty="0" err="1"/>
              <a:t>safeguarding</a:t>
            </a:r>
            <a:r>
              <a:rPr lang="fr-FR" sz="2400" dirty="0"/>
              <a:t> of ICH</a:t>
            </a:r>
          </a:p>
          <a:p>
            <a:endParaRPr lang="fr-FR" sz="2400" dirty="0"/>
          </a:p>
          <a:p>
            <a:r>
              <a:rPr lang="fr-FR" sz="2400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sz="2400" dirty="0"/>
              <a:t>Law No 2016-925, of July 7th, 2016 (</a:t>
            </a:r>
            <a:r>
              <a:rPr lang="fr-FR" sz="2400" dirty="0" err="1"/>
              <a:t>freedom</a:t>
            </a:r>
            <a:r>
              <a:rPr lang="fr-FR" sz="2400" dirty="0"/>
              <a:t> of </a:t>
            </a:r>
            <a:r>
              <a:rPr lang="fr-FR" sz="2400" dirty="0" err="1"/>
              <a:t>creation</a:t>
            </a:r>
            <a:r>
              <a:rPr lang="fr-FR" sz="2400" dirty="0"/>
              <a:t>, architecture &amp; </a:t>
            </a:r>
            <a:r>
              <a:rPr lang="fr-FR" sz="2400" dirty="0" err="1"/>
              <a:t>heritage</a:t>
            </a:r>
            <a:r>
              <a:rPr lang="fr-FR" sz="2400" dirty="0"/>
              <a:t>): addition of ICH to the official </a:t>
            </a:r>
            <a:r>
              <a:rPr lang="fr-FR" sz="2400" dirty="0" err="1"/>
              <a:t>definition</a:t>
            </a:r>
            <a:r>
              <a:rPr lang="fr-FR" sz="2400" dirty="0"/>
              <a:t> of </a:t>
            </a:r>
            <a:r>
              <a:rPr lang="fr-FR" sz="2400" dirty="0" err="1"/>
              <a:t>heritage</a:t>
            </a:r>
            <a:r>
              <a:rPr lang="fr-FR" sz="2400" dirty="0"/>
              <a:t> (art. 55), in </a:t>
            </a:r>
            <a:r>
              <a:rPr lang="fr-FR" sz="2400" dirty="0" err="1"/>
              <a:t>reference</a:t>
            </a:r>
            <a:r>
              <a:rPr lang="fr-FR" sz="2400" dirty="0"/>
              <a:t> to the </a:t>
            </a:r>
            <a:r>
              <a:rPr lang="fr-FR" sz="2400" dirty="0" err="1"/>
              <a:t>terms</a:t>
            </a:r>
            <a:r>
              <a:rPr lang="fr-FR" sz="2400" dirty="0"/>
              <a:t> of the UNESCO Convention </a:t>
            </a:r>
          </a:p>
        </p:txBody>
      </p:sp>
    </p:spTree>
    <p:extLst>
      <p:ext uri="{BB962C8B-B14F-4D97-AF65-F5344CB8AC3E}">
        <p14:creationId xmlns:p14="http://schemas.microsoft.com/office/powerpoint/2010/main" val="2267372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04E67-B2E3-4CB0-B8A0-8F8427EE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28" y="290003"/>
            <a:ext cx="10353762" cy="970450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8 </a:t>
            </a:r>
            <a:r>
              <a:rPr lang="fr-FR" sz="2400" b="1" dirty="0" err="1">
                <a:solidFill>
                  <a:srgbClr val="00B0F0"/>
                </a:solidFill>
              </a:rPr>
              <a:t>academic</a:t>
            </a:r>
            <a:r>
              <a:rPr lang="fr-FR" sz="2400" b="1" dirty="0">
                <a:solidFill>
                  <a:srgbClr val="00B0F0"/>
                </a:solidFill>
              </a:rPr>
              <a:t> trainings in PCI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753A8-9911-4B04-A116-C0756B42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07" y="1047565"/>
            <a:ext cx="11497607" cy="5353235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fr-FR" b="1" dirty="0">
                <a:solidFill>
                  <a:srgbClr val="00B0F0"/>
                </a:solidFill>
                <a:effectLst/>
              </a:rPr>
              <a:t>● </a:t>
            </a:r>
            <a:r>
              <a:rPr lang="fr-FR" dirty="0">
                <a:solidFill>
                  <a:srgbClr val="00B0F0"/>
                </a:solidFill>
                <a:effectLst/>
              </a:rPr>
              <a:t>Aix-Marseille. – </a:t>
            </a:r>
            <a:r>
              <a:rPr lang="fr-FR" dirty="0">
                <a:solidFill>
                  <a:schemeClr val="tx1"/>
                </a:solidFill>
                <a:effectLst/>
              </a:rPr>
              <a:t>Master Anthropologie, axe 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Patrimoine immatériel et muséographie</a:t>
            </a:r>
            <a:r>
              <a:rPr lang="fr-FR" dirty="0"/>
              <a:t>"</a:t>
            </a:r>
            <a:endParaRPr lang="fr-FR" dirty="0">
              <a:solidFill>
                <a:schemeClr val="tx1"/>
              </a:solidFill>
              <a:effectLst/>
            </a:endParaRPr>
          </a:p>
          <a:p>
            <a:pPr marL="36900" indent="0">
              <a:buNone/>
            </a:pPr>
            <a:r>
              <a:rPr lang="fr-FR" b="1" dirty="0">
                <a:solidFill>
                  <a:srgbClr val="00B0F0"/>
                </a:solidFill>
                <a:effectLst/>
              </a:rPr>
              <a:t>● </a:t>
            </a:r>
            <a:r>
              <a:rPr lang="fr-FR" dirty="0">
                <a:solidFill>
                  <a:srgbClr val="00B0F0"/>
                </a:solidFill>
                <a:effectLst/>
              </a:rPr>
              <a:t>Nice Sophia Antipolis. - </a:t>
            </a:r>
            <a:r>
              <a:rPr lang="fr-FR" dirty="0">
                <a:solidFill>
                  <a:schemeClr val="tx1"/>
                </a:solidFill>
                <a:effectLst/>
              </a:rPr>
              <a:t>Licence pro Lettres, Arts et Sciences humaines, mention 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Développement et protection du patrimoine culturel</a:t>
            </a:r>
            <a:r>
              <a:rPr lang="fr-FR" dirty="0"/>
              <a:t>"</a:t>
            </a:r>
            <a:endParaRPr lang="fr-FR" dirty="0">
              <a:solidFill>
                <a:schemeClr val="tx1"/>
              </a:solidFill>
              <a:effectLst/>
            </a:endParaRPr>
          </a:p>
          <a:p>
            <a:pPr marL="36900" indent="0">
              <a:buNone/>
            </a:pPr>
            <a:r>
              <a:rPr lang="fr-FR" b="1" dirty="0">
                <a:solidFill>
                  <a:srgbClr val="00B0F0"/>
                </a:solidFill>
                <a:effectLst/>
              </a:rPr>
              <a:t>● </a:t>
            </a:r>
            <a:r>
              <a:rPr lang="fr-FR" dirty="0">
                <a:solidFill>
                  <a:srgbClr val="00B0F0"/>
                </a:solidFill>
                <a:effectLst/>
              </a:rPr>
              <a:t>Montpellier 3. - </a:t>
            </a:r>
            <a:r>
              <a:rPr lang="fr-FR" dirty="0">
                <a:solidFill>
                  <a:schemeClr val="tx1"/>
                </a:solidFill>
                <a:effectLst/>
              </a:rPr>
              <a:t>Master Arts, Lettres, Langues, SHS, mention 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Ethnologie</a:t>
            </a:r>
            <a:r>
              <a:rPr lang="fr-FR" dirty="0"/>
              <a:t>"</a:t>
            </a:r>
            <a:endParaRPr lang="fr-FR" dirty="0">
              <a:solidFill>
                <a:schemeClr val="tx1"/>
              </a:solidFill>
              <a:effectLst/>
            </a:endParaRPr>
          </a:p>
          <a:p>
            <a:pPr marL="36900" indent="0">
              <a:buNone/>
            </a:pPr>
            <a:r>
              <a:rPr lang="fr-FR" b="1" dirty="0">
                <a:solidFill>
                  <a:srgbClr val="00B0F0"/>
                </a:solidFill>
                <a:effectLst/>
              </a:rPr>
              <a:t>● </a:t>
            </a:r>
            <a:r>
              <a:rPr lang="fr-FR" dirty="0">
                <a:solidFill>
                  <a:srgbClr val="00B0F0"/>
                </a:solidFill>
                <a:effectLst/>
              </a:rPr>
              <a:t>Paris-Descartes. </a:t>
            </a:r>
            <a:r>
              <a:rPr lang="fr-FR" dirty="0">
                <a:solidFill>
                  <a:schemeClr val="tx1"/>
                </a:solidFill>
                <a:effectLst/>
              </a:rPr>
              <a:t>- Master 2 pro Ethnologie, parcours 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Expertise ethnologique en projets culturels et touristiques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, UE1 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Anthropologie de la culture matérielle et immatérielle</a:t>
            </a:r>
            <a:r>
              <a:rPr lang="fr-FR" dirty="0"/>
              <a:t>"</a:t>
            </a:r>
            <a:endParaRPr lang="fr-FR" dirty="0">
              <a:solidFill>
                <a:schemeClr val="tx1"/>
              </a:solidFill>
              <a:effectLst/>
            </a:endParaRPr>
          </a:p>
          <a:p>
            <a:pPr marL="36900" indent="0">
              <a:buNone/>
            </a:pPr>
            <a:r>
              <a:rPr lang="fr-FR" b="1" dirty="0">
                <a:solidFill>
                  <a:srgbClr val="00B0F0"/>
                </a:solidFill>
                <a:effectLst/>
              </a:rPr>
              <a:t>● </a:t>
            </a:r>
            <a:r>
              <a:rPr lang="fr-FR" dirty="0">
                <a:solidFill>
                  <a:srgbClr val="00B0F0"/>
                </a:solidFill>
                <a:effectLst/>
              </a:rPr>
              <a:t>Pau &amp; pays de l’Adour. - </a:t>
            </a:r>
            <a:r>
              <a:rPr lang="fr-FR" dirty="0">
                <a:solidFill>
                  <a:schemeClr val="tx1"/>
                </a:solidFill>
                <a:effectLst/>
              </a:rPr>
              <a:t>Master 1 et 2 Patrimoine et musées, parcours 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Valorisation des patrimoines et muséologie/muséographie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, EC1 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Patrimoine culturel immatériel</a:t>
            </a:r>
            <a:r>
              <a:rPr lang="fr-FR" dirty="0"/>
              <a:t>"</a:t>
            </a:r>
            <a:endParaRPr lang="fr-FR" dirty="0">
              <a:solidFill>
                <a:schemeClr val="tx1"/>
              </a:solidFill>
              <a:effectLst/>
            </a:endParaRPr>
          </a:p>
          <a:p>
            <a:pPr marL="36900" indent="0">
              <a:buNone/>
            </a:pPr>
            <a:r>
              <a:rPr lang="fr-FR" b="1" dirty="0">
                <a:solidFill>
                  <a:srgbClr val="00B0F0"/>
                </a:solidFill>
                <a:effectLst/>
              </a:rPr>
              <a:t>● </a:t>
            </a:r>
            <a:r>
              <a:rPr lang="fr-FR" dirty="0">
                <a:solidFill>
                  <a:srgbClr val="00B0F0"/>
                </a:solidFill>
                <a:effectLst/>
              </a:rPr>
              <a:t>Strasbourg. - </a:t>
            </a:r>
            <a:r>
              <a:rPr lang="fr-FR" dirty="0">
                <a:solidFill>
                  <a:schemeClr val="tx1"/>
                </a:solidFill>
                <a:effectLst/>
              </a:rPr>
              <a:t>Master 2 pro SHS, mention 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Anthropologie-ethnologie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, spécialité 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Patrimoines immatériels et collections</a:t>
            </a:r>
            <a:r>
              <a:rPr lang="fr-FR" dirty="0"/>
              <a:t>"</a:t>
            </a:r>
            <a:endParaRPr lang="fr-FR" dirty="0">
              <a:solidFill>
                <a:schemeClr val="tx1"/>
              </a:solidFill>
              <a:effectLst/>
            </a:endParaRPr>
          </a:p>
          <a:p>
            <a:pPr marL="36900" indent="0">
              <a:buNone/>
            </a:pPr>
            <a:r>
              <a:rPr lang="fr-FR" b="1" dirty="0">
                <a:solidFill>
                  <a:srgbClr val="00B0F0"/>
                </a:solidFill>
                <a:effectLst/>
              </a:rPr>
              <a:t>● </a:t>
            </a:r>
            <a:r>
              <a:rPr lang="fr-FR" dirty="0">
                <a:solidFill>
                  <a:srgbClr val="00B0F0"/>
                </a:solidFill>
                <a:effectLst/>
              </a:rPr>
              <a:t>Toulouse Jean-Jaurès. - </a:t>
            </a:r>
            <a:r>
              <a:rPr lang="fr-FR" dirty="0">
                <a:solidFill>
                  <a:schemeClr val="tx1"/>
                </a:solidFill>
                <a:effectLst/>
              </a:rPr>
              <a:t>Master Arts, Lettres et Langues, mention 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Métiers de la culture et du patrimoine en pays d’oc</a:t>
            </a:r>
            <a:r>
              <a:rPr lang="fr-FR" dirty="0"/>
              <a:t>"</a:t>
            </a:r>
            <a:endParaRPr lang="fr-FR" dirty="0">
              <a:solidFill>
                <a:schemeClr val="tx1"/>
              </a:solidFill>
              <a:effectLst/>
            </a:endParaRPr>
          </a:p>
          <a:p>
            <a:pPr marL="36900" indent="0">
              <a:buNone/>
            </a:pPr>
            <a:r>
              <a:rPr lang="fr-FR" b="1" dirty="0">
                <a:solidFill>
                  <a:srgbClr val="00B0F0"/>
                </a:solidFill>
                <a:effectLst/>
              </a:rPr>
              <a:t>● </a:t>
            </a:r>
            <a:r>
              <a:rPr lang="fr-FR" dirty="0">
                <a:solidFill>
                  <a:srgbClr val="00B0F0"/>
                </a:solidFill>
                <a:effectLst/>
              </a:rPr>
              <a:t>Tours. - </a:t>
            </a:r>
            <a:r>
              <a:rPr lang="fr-FR" dirty="0">
                <a:solidFill>
                  <a:schemeClr val="tx1"/>
                </a:solidFill>
                <a:effectLst/>
              </a:rPr>
              <a:t>Master 2 pro Art, Lettres et Langues, spécialité </a:t>
            </a:r>
            <a:r>
              <a:rPr lang="fr-FR" dirty="0"/>
              <a:t>"</a:t>
            </a:r>
            <a:r>
              <a:rPr lang="fr-FR" dirty="0">
                <a:solidFill>
                  <a:schemeClr val="tx1"/>
                </a:solidFill>
                <a:effectLst/>
              </a:rPr>
              <a:t>Patrimoine culturel immatériel</a:t>
            </a:r>
            <a:r>
              <a:rPr lang="fr-FR" dirty="0"/>
              <a:t>"</a:t>
            </a:r>
            <a:r>
              <a:rPr lang="fr-FR" dirty="0">
                <a:effectLst/>
              </a:rPr>
              <a:t> 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85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56BBF0D-41DD-421D-8239-9F671EBB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07" y="0"/>
            <a:ext cx="4496666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F4D731-903E-4167-9146-FF74CE843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17" y="1075055"/>
            <a:ext cx="4317153" cy="32378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E2C49CE-7879-467D-BCFC-CB4857206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52" y="228097"/>
            <a:ext cx="1558818" cy="7361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C0E6C61-0AE8-4D1A-A633-26ECC5925EE1}"/>
              </a:ext>
            </a:extLst>
          </p:cNvPr>
          <p:cNvSpPr txBox="1"/>
          <p:nvPr/>
        </p:nvSpPr>
        <p:spPr>
          <a:xfrm>
            <a:off x="5603846" y="5479869"/>
            <a:ext cx="604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Inscription of </a:t>
            </a:r>
            <a:r>
              <a:rPr lang="fr-FR" sz="2400" b="1" dirty="0" err="1">
                <a:solidFill>
                  <a:srgbClr val="00B0F0"/>
                </a:solidFill>
              </a:rPr>
              <a:t>elements</a:t>
            </a:r>
            <a:r>
              <a:rPr lang="fr-FR" sz="2400" b="1" dirty="0">
                <a:solidFill>
                  <a:srgbClr val="00B0F0"/>
                </a:solidFill>
              </a:rPr>
              <a:t> on </a:t>
            </a:r>
            <a:r>
              <a:rPr lang="fr-FR" sz="2400" b="1" dirty="0" err="1">
                <a:solidFill>
                  <a:srgbClr val="00B0F0"/>
                </a:solidFill>
              </a:rPr>
              <a:t>UNESCO’s</a:t>
            </a:r>
            <a:r>
              <a:rPr lang="fr-FR" sz="2400" b="1" dirty="0">
                <a:solidFill>
                  <a:srgbClr val="00B0F0"/>
                </a:solidFill>
              </a:rPr>
              <a:t> </a:t>
            </a:r>
            <a:r>
              <a:rPr lang="fr-FR" sz="2400" b="1" dirty="0" err="1">
                <a:solidFill>
                  <a:srgbClr val="00B0F0"/>
                </a:solidFill>
              </a:rPr>
              <a:t>lists</a:t>
            </a:r>
            <a:endParaRPr lang="fr-FR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60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027556" y="5190625"/>
            <a:ext cx="2991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Cantu</a:t>
            </a:r>
            <a:r>
              <a:rPr lang="fr-FR" dirty="0"/>
              <a:t> in </a:t>
            </a:r>
            <a:r>
              <a:rPr lang="fr-FR" dirty="0" err="1"/>
              <a:t>paghjella</a:t>
            </a:r>
            <a:r>
              <a:rPr lang="fr-FR" dirty="0"/>
              <a:t>,</a:t>
            </a:r>
          </a:p>
          <a:p>
            <a:r>
              <a:rPr lang="fr-FR" dirty="0"/>
              <a:t>a </a:t>
            </a:r>
            <a:r>
              <a:rPr lang="fr-FR" dirty="0" err="1"/>
              <a:t>secular</a:t>
            </a:r>
            <a:r>
              <a:rPr lang="fr-FR" dirty="0"/>
              <a:t> and </a:t>
            </a:r>
            <a:r>
              <a:rPr lang="fr-FR" dirty="0" err="1"/>
              <a:t>liturgical</a:t>
            </a:r>
            <a:r>
              <a:rPr lang="fr-FR" dirty="0"/>
              <a:t> oral tradition of Corsica</a:t>
            </a:r>
          </a:p>
          <a:p>
            <a:r>
              <a:rPr lang="fr-FR" dirty="0"/>
              <a:t>(2009)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672" y="1926675"/>
            <a:ext cx="6266168" cy="44865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7779C0-E4B6-433E-9E21-3ED853C4672E}"/>
              </a:ext>
            </a:extLst>
          </p:cNvPr>
          <p:cNvSpPr/>
          <p:nvPr/>
        </p:nvSpPr>
        <p:spPr>
          <a:xfrm>
            <a:off x="3086843" y="618922"/>
            <a:ext cx="58315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00B0F0"/>
                </a:solidFill>
              </a:rPr>
              <a:t>1 i</a:t>
            </a:r>
            <a:r>
              <a:rPr lang="en-US" sz="2000" dirty="0" err="1">
                <a:solidFill>
                  <a:srgbClr val="00B0F0"/>
                </a:solidFill>
              </a:rPr>
              <a:t>nscription</a:t>
            </a:r>
            <a:r>
              <a:rPr lang="en-US" sz="2000" dirty="0">
                <a:solidFill>
                  <a:srgbClr val="00B0F0"/>
                </a:solidFill>
              </a:rPr>
              <a:t> on the Urgent Safeguarding List (2009)</a:t>
            </a:r>
            <a:endParaRPr lang="fr-FR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88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09665" y="1844929"/>
            <a:ext cx="105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Maloya</a:t>
            </a:r>
            <a:endParaRPr lang="fr-FR" sz="1200" dirty="0"/>
          </a:p>
          <a:p>
            <a:r>
              <a:rPr lang="fr-FR" sz="1200" dirty="0"/>
              <a:t>(2009)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5" y="1158723"/>
            <a:ext cx="1377121" cy="11548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78DEBC-DB7F-41A2-9CF2-BEBF129DA3CB}"/>
              </a:ext>
            </a:extLst>
          </p:cNvPr>
          <p:cNvSpPr/>
          <p:nvPr/>
        </p:nvSpPr>
        <p:spPr>
          <a:xfrm>
            <a:off x="786333" y="424934"/>
            <a:ext cx="6009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00B0F0"/>
                </a:solidFill>
              </a:rPr>
              <a:t>16 i</a:t>
            </a:r>
            <a:r>
              <a:rPr lang="en-US" sz="2000" dirty="0" err="1">
                <a:solidFill>
                  <a:srgbClr val="00B0F0"/>
                </a:solidFill>
              </a:rPr>
              <a:t>nscriptions</a:t>
            </a:r>
            <a:r>
              <a:rPr lang="en-US" sz="2000" dirty="0">
                <a:solidFill>
                  <a:srgbClr val="00B0F0"/>
                </a:solidFill>
              </a:rPr>
              <a:t> on the Representative List </a:t>
            </a:r>
            <a:r>
              <a:rPr lang="fr-FR" sz="2000" dirty="0">
                <a:solidFill>
                  <a:srgbClr val="00B0F0"/>
                </a:solidFill>
              </a:rPr>
              <a:t>(2008-2018)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A633E9-580C-48F7-B3DA-8DF8B2C58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4" y="2747321"/>
            <a:ext cx="1377121" cy="10328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6C006A-54A6-4D90-9676-00ABC9EE8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6" y="4245304"/>
            <a:ext cx="1379139" cy="9185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D528A5-814D-44FE-AFAF-7CAF93BF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4" y="5628953"/>
            <a:ext cx="1377121" cy="8042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65B3AA0-87E3-47C8-92D2-4E2CC64898D9}"/>
              </a:ext>
            </a:extLst>
          </p:cNvPr>
          <p:cNvSpPr txBox="1"/>
          <p:nvPr/>
        </p:nvSpPr>
        <p:spPr>
          <a:xfrm>
            <a:off x="1590437" y="3011305"/>
            <a:ext cx="1377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Scribing</a:t>
            </a:r>
            <a:r>
              <a:rPr lang="fr-FR" sz="1200" dirty="0"/>
              <a:t> tradition in French </a:t>
            </a:r>
            <a:r>
              <a:rPr lang="fr-FR" sz="1200" dirty="0" err="1"/>
              <a:t>timber</a:t>
            </a:r>
            <a:r>
              <a:rPr lang="fr-FR" sz="1200" dirty="0"/>
              <a:t> framing (2009)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A3D94C-DE26-4DB4-968F-F36BBA277B10}"/>
              </a:ext>
            </a:extLst>
          </p:cNvPr>
          <p:cNvSpPr txBox="1"/>
          <p:nvPr/>
        </p:nvSpPr>
        <p:spPr>
          <a:xfrm>
            <a:off x="1590437" y="4581025"/>
            <a:ext cx="107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Aubusson</a:t>
            </a:r>
          </a:p>
          <a:p>
            <a:r>
              <a:rPr lang="fr-FR" sz="1200" dirty="0" err="1"/>
              <a:t>tapestry</a:t>
            </a:r>
            <a:endParaRPr lang="fr-FR" sz="1200" dirty="0"/>
          </a:p>
          <a:p>
            <a:r>
              <a:rPr lang="fr-FR" sz="1200" dirty="0"/>
              <a:t>(2009)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D3755E8-7538-4F40-B74A-578A8F01CEE6}"/>
              </a:ext>
            </a:extLst>
          </p:cNvPr>
          <p:cNvSpPr txBox="1"/>
          <p:nvPr/>
        </p:nvSpPr>
        <p:spPr>
          <a:xfrm>
            <a:off x="1620917" y="5691323"/>
            <a:ext cx="134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Craftsmanship</a:t>
            </a:r>
            <a:endParaRPr lang="fr-FR" sz="1200" dirty="0"/>
          </a:p>
          <a:p>
            <a:r>
              <a:rPr lang="fr-FR" sz="1200" dirty="0"/>
              <a:t>of Alençon </a:t>
            </a:r>
            <a:r>
              <a:rPr lang="fr-FR" sz="1200" dirty="0" err="1"/>
              <a:t>needle</a:t>
            </a:r>
            <a:r>
              <a:rPr lang="fr-FR" sz="1200" dirty="0"/>
              <a:t> lace-</a:t>
            </a:r>
            <a:r>
              <a:rPr lang="fr-FR" sz="1200" dirty="0" err="1"/>
              <a:t>making</a:t>
            </a:r>
            <a:r>
              <a:rPr lang="fr-FR" sz="1200" dirty="0"/>
              <a:t> (2010)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02085F3-A66A-4B5E-A46B-3DFFCC8B8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327" y="1136235"/>
            <a:ext cx="1664728" cy="109539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382FDAC-335D-4254-AF3B-2B75273F9BEC}"/>
              </a:ext>
            </a:extLst>
          </p:cNvPr>
          <p:cNvSpPr txBox="1"/>
          <p:nvPr/>
        </p:nvSpPr>
        <p:spPr>
          <a:xfrm>
            <a:off x="4638437" y="1441585"/>
            <a:ext cx="191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Gastronomic</a:t>
            </a:r>
            <a:endParaRPr lang="fr-FR" sz="1200" dirty="0"/>
          </a:p>
          <a:p>
            <a:r>
              <a:rPr lang="fr-FR" sz="1200" dirty="0" err="1"/>
              <a:t>Meal</a:t>
            </a:r>
            <a:endParaRPr lang="fr-FR" sz="1200" dirty="0"/>
          </a:p>
          <a:p>
            <a:r>
              <a:rPr lang="fr-FR" sz="1200" dirty="0"/>
              <a:t>of the French</a:t>
            </a:r>
          </a:p>
          <a:p>
            <a:r>
              <a:rPr lang="fr-FR" sz="1200" dirty="0"/>
              <a:t>(2010)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3BC8E7-AE14-465F-822A-43526E3962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60" y="2694361"/>
            <a:ext cx="1651395" cy="99744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D7B0405-A596-4B6E-B44A-8DCCE961FDDC}"/>
              </a:ext>
            </a:extLst>
          </p:cNvPr>
          <p:cNvSpPr txBox="1"/>
          <p:nvPr/>
        </p:nvSpPr>
        <p:spPr>
          <a:xfrm>
            <a:off x="4629824" y="2546213"/>
            <a:ext cx="1377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Compagnonnage, network for on-the-job </a:t>
            </a:r>
            <a:r>
              <a:rPr lang="fr-FR" sz="1200" dirty="0" err="1"/>
              <a:t>trans-mission</a:t>
            </a:r>
            <a:r>
              <a:rPr lang="fr-FR" sz="1200" dirty="0"/>
              <a:t> of </a:t>
            </a:r>
            <a:r>
              <a:rPr lang="fr-FR" sz="1200" dirty="0" err="1"/>
              <a:t>knowledge</a:t>
            </a:r>
            <a:r>
              <a:rPr lang="fr-FR" sz="1200" dirty="0"/>
              <a:t> and </a:t>
            </a:r>
            <a:r>
              <a:rPr lang="fr-FR" sz="1200" dirty="0" err="1"/>
              <a:t>identities</a:t>
            </a:r>
            <a:r>
              <a:rPr lang="fr-FR" sz="1200" dirty="0"/>
              <a:t> (2010)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77045F9-3F5B-48DB-8088-37BF93801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58" y="4268907"/>
            <a:ext cx="1617092" cy="91850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5927D2E-1F09-492A-80A9-BBF8F9F24FCC}"/>
              </a:ext>
            </a:extLst>
          </p:cNvPr>
          <p:cNvSpPr txBox="1"/>
          <p:nvPr/>
        </p:nvSpPr>
        <p:spPr>
          <a:xfrm>
            <a:off x="4589607" y="4402138"/>
            <a:ext cx="1079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Equitation</a:t>
            </a:r>
          </a:p>
          <a:p>
            <a:r>
              <a:rPr lang="fr-FR" sz="1200" dirty="0"/>
              <a:t>in the French tradition</a:t>
            </a:r>
          </a:p>
          <a:p>
            <a:r>
              <a:rPr lang="fr-FR" sz="1200" dirty="0"/>
              <a:t>(2011)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7F7DC55-A7C8-42AA-8BF3-78A5F6401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58" y="5628953"/>
            <a:ext cx="1617092" cy="10123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15ED4D3-E494-4F6E-BE19-6D17E88B560A}"/>
              </a:ext>
            </a:extLst>
          </p:cNvPr>
          <p:cNvSpPr txBox="1"/>
          <p:nvPr/>
        </p:nvSpPr>
        <p:spPr>
          <a:xfrm>
            <a:off x="4592055" y="5651628"/>
            <a:ext cx="1079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Fest-Noz, festive </a:t>
            </a:r>
            <a:r>
              <a:rPr lang="fr-FR" sz="1200" dirty="0" err="1"/>
              <a:t>gathering</a:t>
            </a:r>
            <a:endParaRPr lang="fr-FR" sz="1200" dirty="0"/>
          </a:p>
          <a:p>
            <a:r>
              <a:rPr lang="fr-FR" sz="1200" dirty="0"/>
              <a:t>of Brittany</a:t>
            </a:r>
          </a:p>
          <a:p>
            <a:r>
              <a:rPr lang="fr-FR" sz="1200" dirty="0"/>
              <a:t>(2012)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C89B135-0D79-4ABC-95E0-A3BEFFD55A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39" y="1172243"/>
            <a:ext cx="1464947" cy="109871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43C2F50-4139-4650-A61E-77C29D9CCA7A}"/>
              </a:ext>
            </a:extLst>
          </p:cNvPr>
          <p:cNvSpPr txBox="1"/>
          <p:nvPr/>
        </p:nvSpPr>
        <p:spPr>
          <a:xfrm>
            <a:off x="7435275" y="1471098"/>
            <a:ext cx="1189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Limousin </a:t>
            </a:r>
            <a:r>
              <a:rPr lang="fr-FR" sz="1200" dirty="0" err="1"/>
              <a:t>septennial</a:t>
            </a:r>
            <a:r>
              <a:rPr lang="fr-FR" sz="1200" dirty="0"/>
              <a:t> ostensions</a:t>
            </a:r>
          </a:p>
          <a:p>
            <a:r>
              <a:rPr lang="fr-FR" sz="1200" dirty="0"/>
              <a:t>(2013)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6764097-4D0D-412F-A46F-E5718037B4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422" y="2697911"/>
            <a:ext cx="1476755" cy="99237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397D96C-94E9-460F-A6F5-172E893F3BFA}"/>
              </a:ext>
            </a:extLst>
          </p:cNvPr>
          <p:cNvSpPr txBox="1"/>
          <p:nvPr/>
        </p:nvSpPr>
        <p:spPr>
          <a:xfrm>
            <a:off x="7458474" y="3202597"/>
            <a:ext cx="88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Gwoka</a:t>
            </a:r>
          </a:p>
          <a:p>
            <a:r>
              <a:rPr lang="fr-FR" sz="1200" dirty="0"/>
              <a:t>(2014)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C05BBBE-78E4-4157-AF42-A5FBBD90E3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39" y="4245304"/>
            <a:ext cx="1377121" cy="91716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CAFD534F-EF6D-4F90-91F8-185D3333EBF7}"/>
              </a:ext>
            </a:extLst>
          </p:cNvPr>
          <p:cNvSpPr txBox="1"/>
          <p:nvPr/>
        </p:nvSpPr>
        <p:spPr>
          <a:xfrm>
            <a:off x="7351156" y="4518290"/>
            <a:ext cx="107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Carnival</a:t>
            </a:r>
          </a:p>
          <a:p>
            <a:r>
              <a:rPr lang="fr-FR" sz="1200" dirty="0"/>
              <a:t>of Granville</a:t>
            </a:r>
          </a:p>
          <a:p>
            <a:r>
              <a:rPr lang="fr-FR" sz="1200" dirty="0"/>
              <a:t>(2016)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3BD75D9-E4E4-429D-84CB-0D58708354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39" y="5593912"/>
            <a:ext cx="1466069" cy="992379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2EFED10-CD5B-450B-8216-B0328045AA51}"/>
              </a:ext>
            </a:extLst>
          </p:cNvPr>
          <p:cNvSpPr txBox="1"/>
          <p:nvPr/>
        </p:nvSpPr>
        <p:spPr>
          <a:xfrm>
            <a:off x="7442597" y="5630810"/>
            <a:ext cx="125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Skills</a:t>
            </a:r>
            <a:r>
              <a:rPr lang="fr-FR" sz="1200" dirty="0"/>
              <a:t> </a:t>
            </a:r>
            <a:r>
              <a:rPr lang="fr-FR" sz="1200" dirty="0" err="1"/>
              <a:t>related</a:t>
            </a:r>
            <a:endParaRPr lang="fr-FR" sz="1200" dirty="0"/>
          </a:p>
          <a:p>
            <a:r>
              <a:rPr lang="fr-FR" sz="1200" dirty="0"/>
              <a:t>to </a:t>
            </a:r>
            <a:r>
              <a:rPr lang="fr-FR" sz="1200" dirty="0" err="1"/>
              <a:t>perfume</a:t>
            </a:r>
            <a:endParaRPr lang="fr-FR" sz="1200" dirty="0"/>
          </a:p>
          <a:p>
            <a:r>
              <a:rPr lang="fr-FR" sz="1200" dirty="0"/>
              <a:t>in Pays</a:t>
            </a:r>
          </a:p>
          <a:p>
            <a:r>
              <a:rPr lang="fr-FR" sz="1200" dirty="0"/>
              <a:t>de Grasse</a:t>
            </a:r>
          </a:p>
          <a:p>
            <a:r>
              <a:rPr lang="fr-FR" sz="1200" dirty="0"/>
              <a:t>(2018)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34EFC15-42E2-4127-BB5A-43467DA4A801}"/>
              </a:ext>
            </a:extLst>
          </p:cNvPr>
          <p:cNvCxnSpPr>
            <a:cxnSpLocks/>
          </p:cNvCxnSpPr>
          <p:nvPr/>
        </p:nvCxnSpPr>
        <p:spPr>
          <a:xfrm>
            <a:off x="8732520" y="1136235"/>
            <a:ext cx="0" cy="550501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391AB4CA-89F6-45DC-94D6-5E13EFA1D915}"/>
              </a:ext>
            </a:extLst>
          </p:cNvPr>
          <p:cNvSpPr txBox="1"/>
          <p:nvPr/>
        </p:nvSpPr>
        <p:spPr>
          <a:xfrm>
            <a:off x="8902233" y="579120"/>
            <a:ext cx="313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B0F0"/>
                </a:solidFill>
              </a:rPr>
              <a:t>amoung</a:t>
            </a:r>
            <a:r>
              <a:rPr lang="fr-FR" dirty="0">
                <a:solidFill>
                  <a:srgbClr val="00B0F0"/>
                </a:solidFill>
              </a:rPr>
              <a:t> </a:t>
            </a:r>
            <a:r>
              <a:rPr lang="fr-FR" dirty="0" err="1">
                <a:solidFill>
                  <a:srgbClr val="00B0F0"/>
                </a:solidFill>
              </a:rPr>
              <a:t>them</a:t>
            </a:r>
            <a:r>
              <a:rPr lang="fr-FR" dirty="0">
                <a:solidFill>
                  <a:srgbClr val="00B0F0"/>
                </a:solidFill>
              </a:rPr>
              <a:t>, 4 multinational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14D7F898-23CB-41AC-AF5F-D47F2578FF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15" y="1132875"/>
            <a:ext cx="1664723" cy="114200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5997C0D2-C851-4D4A-AC69-362ECC2B0A98}"/>
              </a:ext>
            </a:extLst>
          </p:cNvPr>
          <p:cNvSpPr txBox="1"/>
          <p:nvPr/>
        </p:nvSpPr>
        <p:spPr>
          <a:xfrm>
            <a:off x="10627757" y="1243465"/>
            <a:ext cx="143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Processional</a:t>
            </a:r>
            <a:r>
              <a:rPr lang="fr-FR" sz="1200" dirty="0"/>
              <a:t> </a:t>
            </a:r>
            <a:r>
              <a:rPr lang="fr-FR" sz="1200" dirty="0" err="1"/>
              <a:t>giants</a:t>
            </a:r>
            <a:r>
              <a:rPr lang="fr-FR" sz="1200" dirty="0"/>
              <a:t> and dragons</a:t>
            </a:r>
          </a:p>
          <a:p>
            <a:r>
              <a:rPr lang="fr-FR" sz="1200" dirty="0"/>
              <a:t>in </a:t>
            </a:r>
            <a:r>
              <a:rPr lang="fr-FR" sz="1200" dirty="0" err="1"/>
              <a:t>Belgium</a:t>
            </a:r>
            <a:endParaRPr lang="fr-FR" sz="1200" dirty="0"/>
          </a:p>
          <a:p>
            <a:r>
              <a:rPr lang="fr-FR" sz="1200" dirty="0"/>
              <a:t>and France</a:t>
            </a:r>
          </a:p>
          <a:p>
            <a:r>
              <a:rPr lang="fr-FR" sz="1200" dirty="0"/>
              <a:t>(2008)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6CE670A-895A-4F29-9F29-7A26547400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608" y="2459298"/>
            <a:ext cx="839296" cy="1266861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8350E0D-D607-4370-934F-AA12AAC18E51}"/>
              </a:ext>
            </a:extLst>
          </p:cNvPr>
          <p:cNvSpPr txBox="1"/>
          <p:nvPr/>
        </p:nvSpPr>
        <p:spPr>
          <a:xfrm>
            <a:off x="9797405" y="2905287"/>
            <a:ext cx="1433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Summer solstice </a:t>
            </a:r>
            <a:r>
              <a:rPr lang="fr-FR" sz="1200" dirty="0" err="1"/>
              <a:t>fire</a:t>
            </a:r>
            <a:r>
              <a:rPr lang="fr-FR" sz="1200" dirty="0"/>
              <a:t> festivals</a:t>
            </a:r>
          </a:p>
          <a:p>
            <a:r>
              <a:rPr lang="fr-FR" sz="1200" dirty="0"/>
              <a:t>in the </a:t>
            </a:r>
            <a:r>
              <a:rPr lang="fr-FR" sz="1200" dirty="0" err="1"/>
              <a:t>Pyrenees</a:t>
            </a:r>
            <a:endParaRPr lang="fr-FR" sz="1200" dirty="0"/>
          </a:p>
          <a:p>
            <a:r>
              <a:rPr lang="fr-FR" sz="1200" dirty="0"/>
              <a:t>(2015)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ACA9C15C-F00D-4726-A974-0A4D9EA6A9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708" y="4177665"/>
            <a:ext cx="1522667" cy="114200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34CA90F2-8224-4257-BCF0-47D376DD1CB3}"/>
              </a:ext>
            </a:extLst>
          </p:cNvPr>
          <p:cNvSpPr txBox="1"/>
          <p:nvPr/>
        </p:nvSpPr>
        <p:spPr>
          <a:xfrm>
            <a:off x="10519753" y="4848718"/>
            <a:ext cx="86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Falconry</a:t>
            </a:r>
            <a:endParaRPr lang="fr-FR" sz="1200" dirty="0"/>
          </a:p>
          <a:p>
            <a:r>
              <a:rPr lang="fr-FR" sz="1200" dirty="0"/>
              <a:t>(2016)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82B753C-0F60-4AFD-804C-C0923993B4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707" y="5606024"/>
            <a:ext cx="1470401" cy="980267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4105CD65-85DD-4435-877D-C9B7C5C88257}"/>
              </a:ext>
            </a:extLst>
          </p:cNvPr>
          <p:cNvSpPr txBox="1"/>
          <p:nvPr/>
        </p:nvSpPr>
        <p:spPr>
          <a:xfrm>
            <a:off x="10474695" y="5752730"/>
            <a:ext cx="983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Art</a:t>
            </a:r>
          </a:p>
          <a:p>
            <a:r>
              <a:rPr lang="fr-FR" sz="1200" dirty="0"/>
              <a:t>of dry stone</a:t>
            </a:r>
          </a:p>
          <a:p>
            <a:r>
              <a:rPr lang="fr-FR" sz="1200" dirty="0" err="1"/>
              <a:t>walling</a:t>
            </a:r>
            <a:endParaRPr lang="fr-FR" sz="1200" dirty="0"/>
          </a:p>
          <a:p>
            <a:r>
              <a:rPr lang="fr-FR" sz="1200" dirty="0"/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2698888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93C474-C02E-455C-9ED2-D13340B0D5B7}"/>
              </a:ext>
            </a:extLst>
          </p:cNvPr>
          <p:cNvSpPr txBox="1"/>
          <p:nvPr/>
        </p:nvSpPr>
        <p:spPr>
          <a:xfrm>
            <a:off x="7106195" y="4040777"/>
            <a:ext cx="4754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</a:rPr>
              <a:t>France-PCI</a:t>
            </a:r>
            <a:r>
              <a:rPr lang="fr-FR" dirty="0"/>
              <a:t>,</a:t>
            </a:r>
          </a:p>
          <a:p>
            <a:r>
              <a:rPr lang="fr-FR" dirty="0"/>
              <a:t>association of the </a:t>
            </a:r>
            <a:r>
              <a:rPr lang="fr-FR" dirty="0" err="1"/>
              <a:t>bearers</a:t>
            </a:r>
            <a:r>
              <a:rPr lang="fr-FR" dirty="0"/>
              <a:t> of French </a:t>
            </a:r>
            <a:r>
              <a:rPr lang="fr-FR" dirty="0" err="1"/>
              <a:t>elements</a:t>
            </a:r>
            <a:r>
              <a:rPr lang="fr-FR" dirty="0"/>
              <a:t> on Unesco ’s </a:t>
            </a:r>
            <a:r>
              <a:rPr lang="fr-FR" dirty="0" err="1"/>
              <a:t>lists</a:t>
            </a:r>
            <a:endParaRPr lang="fr-FR" dirty="0"/>
          </a:p>
          <a:p>
            <a:r>
              <a:rPr lang="fr-FR" sz="1600" dirty="0"/>
              <a:t>(</a:t>
            </a:r>
            <a:r>
              <a:rPr lang="fr-FR" sz="1600" dirty="0" err="1"/>
              <a:t>head</a:t>
            </a:r>
            <a:r>
              <a:rPr lang="fr-FR" sz="1600" dirty="0"/>
              <a:t> office at the Centre français du PCI)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CFDDB8-8E3A-4ECF-AFAC-A932851E7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840" y="0"/>
            <a:ext cx="463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0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4037" y="242572"/>
            <a:ext cx="738060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Promotion of ICH </a:t>
            </a:r>
          </a:p>
          <a:p>
            <a:endParaRPr lang="fr-FR" dirty="0"/>
          </a:p>
          <a:p>
            <a:r>
              <a:rPr lang="fr-FR" sz="1600" b="1" dirty="0">
                <a:solidFill>
                  <a:srgbClr val="00B0F0"/>
                </a:solidFill>
              </a:rPr>
              <a:t>Ministry of Culture:</a:t>
            </a:r>
          </a:p>
          <a:p>
            <a:r>
              <a:rPr lang="fr-FR" sz="1600" dirty="0">
                <a:latin typeface="Georgia" panose="02040502050405020303" pitchFamily="18" charset="0"/>
              </a:rPr>
              <a:t>• </a:t>
            </a:r>
            <a:r>
              <a:rPr lang="fr-FR" sz="1600" dirty="0" err="1"/>
              <a:t>Website</a:t>
            </a:r>
            <a:r>
              <a:rPr lang="fr-FR" sz="1600" dirty="0"/>
              <a:t>: </a:t>
            </a:r>
            <a:r>
              <a:rPr lang="fr-FR" sz="1200" dirty="0">
                <a:hlinkClick r:id="rId2"/>
              </a:rPr>
              <a:t>http://www.culture.gouv.fr/Thematiques/Patrimoine-culturel-immateriel</a:t>
            </a:r>
            <a:endParaRPr lang="fr-FR" sz="1200" dirty="0"/>
          </a:p>
          <a:p>
            <a:r>
              <a:rPr lang="fr-FR" sz="1600" dirty="0">
                <a:latin typeface="Georgia" panose="02040502050405020303" pitchFamily="18" charset="0"/>
              </a:rPr>
              <a:t>• </a:t>
            </a:r>
            <a:r>
              <a:rPr lang="fr-FR" sz="1600" dirty="0"/>
              <a:t>E-newsletters</a:t>
            </a:r>
          </a:p>
          <a:p>
            <a:r>
              <a:rPr lang="fr-FR" sz="1600" dirty="0">
                <a:latin typeface="Georgia" panose="02040502050405020303" pitchFamily="18" charset="0"/>
              </a:rPr>
              <a:t>• Contribution to the b</a:t>
            </a:r>
            <a:r>
              <a:rPr lang="fr-FR" sz="1600" dirty="0"/>
              <a:t>log </a:t>
            </a:r>
            <a:r>
              <a:rPr lang="fr-FR" sz="1600" i="1" dirty="0" err="1"/>
              <a:t>Res</a:t>
            </a:r>
            <a:r>
              <a:rPr lang="fr-FR" sz="1600" i="1" dirty="0"/>
              <a:t> </a:t>
            </a:r>
            <a:r>
              <a:rPr lang="fr-FR" sz="1600" i="1" dirty="0" err="1"/>
              <a:t>Patrimoni</a:t>
            </a:r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1DC416-FCAD-47BF-8A99-5D0BA2C16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31" y="2108743"/>
            <a:ext cx="4937231" cy="43617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22D862F-E30A-447A-A86C-20D2D27B2554}"/>
              </a:ext>
            </a:extLst>
          </p:cNvPr>
          <p:cNvSpPr txBox="1"/>
          <p:nvPr/>
        </p:nvSpPr>
        <p:spPr>
          <a:xfrm>
            <a:off x="6296297" y="383171"/>
            <a:ext cx="52425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>
                <a:solidFill>
                  <a:srgbClr val="00B0F0"/>
                </a:solidFill>
              </a:rPr>
              <a:t>ICH network:</a:t>
            </a:r>
          </a:p>
          <a:p>
            <a:pPr algn="r"/>
            <a:r>
              <a:rPr lang="fr-FR" sz="1600" dirty="0">
                <a:latin typeface="Georgia" panose="02040502050405020303" pitchFamily="18" charset="0"/>
              </a:rPr>
              <a:t>• </a:t>
            </a:r>
            <a:r>
              <a:rPr lang="fr-FR" sz="1600" dirty="0"/>
              <a:t>Centre français du PCI </a:t>
            </a:r>
            <a:r>
              <a:rPr lang="fr-FR" sz="1600" dirty="0" err="1"/>
              <a:t>website</a:t>
            </a:r>
            <a:r>
              <a:rPr lang="fr-FR" sz="1600" dirty="0"/>
              <a:t>: </a:t>
            </a:r>
            <a:r>
              <a:rPr lang="fr-FR" sz="1200" dirty="0">
                <a:hlinkClick r:id="rId4"/>
              </a:rPr>
              <a:t>http://www.cfpci.fr/</a:t>
            </a:r>
            <a:r>
              <a:rPr lang="fr-FR" sz="1200" dirty="0"/>
              <a:t> </a:t>
            </a:r>
          </a:p>
          <a:p>
            <a:pPr algn="r"/>
            <a:r>
              <a:rPr lang="fr-FR" sz="1600" dirty="0">
                <a:latin typeface="Georgia" panose="02040502050405020303" pitchFamily="18" charset="0"/>
              </a:rPr>
              <a:t>• </a:t>
            </a:r>
            <a:r>
              <a:rPr lang="fr-FR" sz="1600" dirty="0"/>
              <a:t>E-newsletter of association France-PCI</a:t>
            </a:r>
          </a:p>
          <a:p>
            <a:pPr algn="r"/>
            <a:r>
              <a:rPr lang="fr-FR" sz="1600" dirty="0">
                <a:latin typeface="Georgia" panose="02040502050405020303" pitchFamily="18" charset="0"/>
              </a:rPr>
              <a:t>• E-n</a:t>
            </a:r>
            <a:r>
              <a:rPr lang="fr-FR" sz="1600" dirty="0"/>
              <a:t>ewsletters of the </a:t>
            </a:r>
            <a:r>
              <a:rPr lang="fr-FR" sz="1600" dirty="0" err="1"/>
              <a:t>Ethnopôles</a:t>
            </a:r>
            <a:endParaRPr lang="fr-FR" sz="1600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1BBCE46-EE4B-4C4E-AD5C-CC8775CB0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643" y="1688320"/>
            <a:ext cx="3789572" cy="488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2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630662"/>
            <a:ext cx="10353762" cy="142182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B0F0"/>
                </a:solidFill>
                <a:highlight>
                  <a:srgbClr val="FFFF00"/>
                </a:highlight>
              </a:rPr>
              <a:t>2 | </a:t>
            </a:r>
            <a:r>
              <a:rPr lang="en-US" sz="3600" b="1" dirty="0">
                <a:solidFill>
                  <a:srgbClr val="00B0F0"/>
                </a:solidFill>
              </a:rPr>
              <a:t>Correlation &amp; connection</a:t>
            </a:r>
            <a:br>
              <a:rPr lang="en-US" sz="3600" b="1" dirty="0">
                <a:solidFill>
                  <a:srgbClr val="00B0F0"/>
                </a:solidFill>
              </a:rPr>
            </a:br>
            <a:r>
              <a:rPr lang="en-US" sz="3600" b="1" dirty="0">
                <a:solidFill>
                  <a:srgbClr val="00B0F0"/>
                </a:solidFill>
              </a:rPr>
              <a:t>with the French museum policy</a:t>
            </a:r>
            <a:endParaRPr lang="fr-FR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72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7C69876-3973-45D2-8354-86351B43B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93" y="800680"/>
            <a:ext cx="4965769" cy="3330218"/>
          </a:xfrm>
          <a:prstGeom prst="rect">
            <a:avLst/>
          </a:prstGeom>
          <a:effectLst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CECE48-FA6E-4C8F-B8AB-B9007C4BA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710"/>
            <a:ext cx="4856896" cy="684528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2EE5B7D-E9AA-4A17-AA09-EB7AEE2D4449}"/>
              </a:ext>
            </a:extLst>
          </p:cNvPr>
          <p:cNvSpPr/>
          <p:nvPr/>
        </p:nvSpPr>
        <p:spPr>
          <a:xfrm>
            <a:off x="5796794" y="2592198"/>
            <a:ext cx="5338004" cy="172813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1A82BC-163D-4F5F-9810-799F2F5CE4C5}"/>
              </a:ext>
            </a:extLst>
          </p:cNvPr>
          <p:cNvSpPr txBox="1"/>
          <p:nvPr/>
        </p:nvSpPr>
        <p:spPr>
          <a:xfrm>
            <a:off x="251670" y="4186106"/>
            <a:ext cx="540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B0F0"/>
                </a:solidFill>
              </a:rPr>
              <a:t>Code of </a:t>
            </a:r>
            <a:r>
              <a:rPr lang="fr-FR" sz="1600" b="1" dirty="0" err="1">
                <a:solidFill>
                  <a:srgbClr val="00B0F0"/>
                </a:solidFill>
              </a:rPr>
              <a:t>ethics</a:t>
            </a:r>
            <a:r>
              <a:rPr lang="fr-FR" sz="1600" b="1" dirty="0">
                <a:solidFill>
                  <a:srgbClr val="00B0F0"/>
                </a:solidFill>
              </a:rPr>
              <a:t> </a:t>
            </a:r>
            <a:r>
              <a:rPr lang="fr-FR" sz="1600" dirty="0"/>
              <a:t>for </a:t>
            </a:r>
            <a:r>
              <a:rPr lang="fr-FR" sz="1600" dirty="0" err="1"/>
              <a:t>curators</a:t>
            </a:r>
            <a:r>
              <a:rPr lang="fr-FR" sz="1600" dirty="0"/>
              <a:t> &amp; </a:t>
            </a:r>
            <a:r>
              <a:rPr lang="fr-FR" sz="1600" dirty="0" err="1"/>
              <a:t>other</a:t>
            </a:r>
            <a:r>
              <a:rPr lang="fr-FR" sz="1600" dirty="0"/>
              <a:t> </a:t>
            </a:r>
            <a:r>
              <a:rPr lang="fr-FR" sz="1600" dirty="0" err="1"/>
              <a:t>scientific</a:t>
            </a:r>
            <a:r>
              <a:rPr lang="fr-FR" sz="1600" dirty="0"/>
              <a:t> </a:t>
            </a:r>
            <a:r>
              <a:rPr lang="fr-FR" sz="1600" dirty="0" err="1"/>
              <a:t>officers</a:t>
            </a:r>
            <a:r>
              <a:rPr lang="fr-FR" sz="1600" dirty="0"/>
              <a:t> of the </a:t>
            </a:r>
            <a:r>
              <a:rPr lang="fr-FR" sz="1600" dirty="0" err="1"/>
              <a:t>Museums</a:t>
            </a:r>
            <a:r>
              <a:rPr lang="fr-FR" sz="1600" dirty="0"/>
              <a:t> of France (2007)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A979B06-DA11-4170-A633-171345D83B67}"/>
              </a:ext>
            </a:extLst>
          </p:cNvPr>
          <p:cNvCxnSpPr>
            <a:cxnSpLocks/>
          </p:cNvCxnSpPr>
          <p:nvPr/>
        </p:nvCxnSpPr>
        <p:spPr>
          <a:xfrm>
            <a:off x="4345497" y="1648437"/>
            <a:ext cx="1635853" cy="1447101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127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A88E7BF-D32A-42F4-8456-6505661D060C}"/>
              </a:ext>
            </a:extLst>
          </p:cNvPr>
          <p:cNvSpPr txBox="1"/>
          <p:nvPr/>
        </p:nvSpPr>
        <p:spPr>
          <a:xfrm>
            <a:off x="929898" y="635433"/>
            <a:ext cx="103528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B0F0"/>
                </a:solidFill>
              </a:rPr>
              <a:t>Museum </a:t>
            </a:r>
            <a:r>
              <a:rPr lang="fr-FR" sz="2800" b="1" dirty="0" err="1">
                <a:solidFill>
                  <a:srgbClr val="00B0F0"/>
                </a:solidFill>
              </a:rPr>
              <a:t>sector’s</a:t>
            </a:r>
            <a:r>
              <a:rPr lang="fr-FR" sz="2800" b="1" dirty="0">
                <a:solidFill>
                  <a:srgbClr val="00B0F0"/>
                </a:solidFill>
              </a:rPr>
              <a:t> bodies </a:t>
            </a:r>
            <a:r>
              <a:rPr lang="fr-FR" sz="2800" b="1" dirty="0" err="1">
                <a:solidFill>
                  <a:srgbClr val="00B0F0"/>
                </a:solidFill>
              </a:rPr>
              <a:t>involved</a:t>
            </a:r>
            <a:r>
              <a:rPr lang="fr-FR" sz="2800" b="1" dirty="0">
                <a:solidFill>
                  <a:srgbClr val="00B0F0"/>
                </a:solidFill>
              </a:rPr>
              <a:t> in </a:t>
            </a:r>
            <a:r>
              <a:rPr lang="fr-FR" sz="2800" b="1" dirty="0" err="1">
                <a:solidFill>
                  <a:srgbClr val="00B0F0"/>
                </a:solidFill>
              </a:rPr>
              <a:t>developing</a:t>
            </a:r>
            <a:r>
              <a:rPr lang="fr-FR" sz="2800" b="1" dirty="0">
                <a:solidFill>
                  <a:srgbClr val="00B0F0"/>
                </a:solidFill>
              </a:rPr>
              <a:t> ICH</a:t>
            </a:r>
          </a:p>
          <a:p>
            <a:endParaRPr lang="fr-FR" sz="2400" dirty="0"/>
          </a:p>
          <a:p>
            <a:r>
              <a:rPr lang="fr-FR" sz="2400" dirty="0">
                <a:solidFill>
                  <a:srgbClr val="00B0F0"/>
                </a:solidFill>
                <a:latin typeface="Georgia" panose="02040502050405020303" pitchFamily="18" charset="0"/>
              </a:rPr>
              <a:t>●</a:t>
            </a:r>
            <a:r>
              <a:rPr lang="fr-FR" sz="2000" dirty="0"/>
              <a:t> General </a:t>
            </a:r>
            <a:r>
              <a:rPr lang="fr-FR" sz="2000" dirty="0" err="1"/>
              <a:t>directorate</a:t>
            </a:r>
            <a:r>
              <a:rPr lang="fr-FR" sz="2000" dirty="0"/>
              <a:t> for </a:t>
            </a:r>
            <a:r>
              <a:rPr lang="fr-FR" sz="2000" dirty="0" err="1"/>
              <a:t>Heritage</a:t>
            </a:r>
            <a:r>
              <a:rPr lang="fr-FR" sz="2000" dirty="0"/>
              <a:t>: "service des Musées de France"</a:t>
            </a:r>
          </a:p>
          <a:p>
            <a:r>
              <a:rPr lang="fr-FR" sz="2400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sz="2000" dirty="0"/>
              <a:t>Fédération des écomusées et musées de société (FEMS) </a:t>
            </a:r>
          </a:p>
          <a:p>
            <a:r>
              <a:rPr lang="fr-FR" sz="2400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sz="2000" dirty="0"/>
              <a:t>Association générale des conservateurs de collections publiques (AGCPP)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F19258-3F56-46C5-8A9C-3C48ED84F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7" y="4214585"/>
            <a:ext cx="3069052" cy="17286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B18171-6963-4154-B3C6-EB3071FA9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07" y="2778958"/>
            <a:ext cx="4371730" cy="40790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AB1971-006C-4854-BD4F-024C2266E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497" y="2809789"/>
            <a:ext cx="4298992" cy="12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60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A22D06D2-F115-45D7-9058-FB20459A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380" y="0"/>
            <a:ext cx="6120412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F42F64-F629-45A5-BE94-3AD4D103ABFF}"/>
              </a:ext>
            </a:extLst>
          </p:cNvPr>
          <p:cNvSpPr txBox="1"/>
          <p:nvPr/>
        </p:nvSpPr>
        <p:spPr>
          <a:xfrm>
            <a:off x="336839" y="4781485"/>
            <a:ext cx="53498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Mapping the real on-line networks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of ICH actors:</a:t>
            </a:r>
            <a:endParaRPr lang="fr-FR" sz="2000" b="1" dirty="0">
              <a:solidFill>
                <a:srgbClr val="00B0F0"/>
              </a:solidFill>
            </a:endParaRPr>
          </a:p>
          <a:p>
            <a:r>
              <a:rPr lang="fr-FR" sz="2000" dirty="0">
                <a:solidFill>
                  <a:srgbClr val="00B0F0"/>
                </a:solidFill>
              </a:rPr>
              <a:t>a </a:t>
            </a:r>
            <a:r>
              <a:rPr lang="fr-FR" sz="2000" dirty="0" err="1">
                <a:solidFill>
                  <a:srgbClr val="00B0F0"/>
                </a:solidFill>
              </a:rPr>
              <a:t>very</a:t>
            </a:r>
            <a:r>
              <a:rPr lang="fr-FR" sz="2000" dirty="0">
                <a:solidFill>
                  <a:srgbClr val="00B0F0"/>
                </a:solidFill>
              </a:rPr>
              <a:t> </a:t>
            </a:r>
            <a:r>
              <a:rPr lang="fr-FR" sz="2000" dirty="0" err="1">
                <a:solidFill>
                  <a:srgbClr val="00B0F0"/>
                </a:solidFill>
              </a:rPr>
              <a:t>low</a:t>
            </a:r>
            <a:r>
              <a:rPr lang="fr-FR" sz="2000" dirty="0">
                <a:solidFill>
                  <a:srgbClr val="00B0F0"/>
                </a:solidFill>
              </a:rPr>
              <a:t> </a:t>
            </a:r>
            <a:r>
              <a:rPr lang="fr-FR" sz="2000" dirty="0" err="1">
                <a:solidFill>
                  <a:srgbClr val="00B0F0"/>
                </a:solidFill>
              </a:rPr>
              <a:t>representation</a:t>
            </a:r>
            <a:r>
              <a:rPr lang="fr-FR" sz="2000" dirty="0">
                <a:solidFill>
                  <a:srgbClr val="00B0F0"/>
                </a:solidFill>
              </a:rPr>
              <a:t> of </a:t>
            </a:r>
            <a:r>
              <a:rPr lang="fr-FR" sz="2000" dirty="0" err="1">
                <a:solidFill>
                  <a:srgbClr val="00B0F0"/>
                </a:solidFill>
              </a:rPr>
              <a:t>museums</a:t>
            </a:r>
            <a:endParaRPr lang="fr-FR" sz="2000" dirty="0">
              <a:solidFill>
                <a:srgbClr val="00B0F0"/>
              </a:solidFill>
            </a:endParaRPr>
          </a:p>
          <a:p>
            <a:endParaRPr lang="fr-FR" sz="1600" dirty="0">
              <a:solidFill>
                <a:srgbClr val="00B0F0"/>
              </a:solidFill>
            </a:endParaRPr>
          </a:p>
          <a:p>
            <a:r>
              <a:rPr lang="fr-FR" sz="1600" dirty="0">
                <a:solidFill>
                  <a:srgbClr val="00B0F0"/>
                </a:solidFill>
              </a:rPr>
              <a:t>© Marta </a:t>
            </a:r>
            <a:r>
              <a:rPr lang="fr-FR" sz="1600" dirty="0" err="1">
                <a:solidFill>
                  <a:srgbClr val="00B0F0"/>
                </a:solidFill>
              </a:rPr>
              <a:t>Severo</a:t>
            </a:r>
            <a:r>
              <a:rPr lang="fr-FR" sz="1600" dirty="0">
                <a:solidFill>
                  <a:srgbClr val="00B0F0"/>
                </a:solidFill>
              </a:rPr>
              <a:t>, 2015-2017</a:t>
            </a:r>
          </a:p>
        </p:txBody>
      </p:sp>
    </p:spTree>
    <p:extLst>
      <p:ext uri="{BB962C8B-B14F-4D97-AF65-F5344CB8AC3E}">
        <p14:creationId xmlns:p14="http://schemas.microsoft.com/office/powerpoint/2010/main" val="130082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04E67-B2E3-4CB0-B8A0-8F8427EE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388" y="5916"/>
            <a:ext cx="10353762" cy="970450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>
                <a:solidFill>
                  <a:srgbClr val="00B0F0"/>
                </a:solidFill>
              </a:rPr>
              <a:t>ICH French </a:t>
            </a:r>
            <a:r>
              <a:rPr lang="fr-FR" sz="2400" b="1" dirty="0" err="1">
                <a:solidFill>
                  <a:srgbClr val="00B0F0"/>
                </a:solidFill>
              </a:rPr>
              <a:t>ministerial</a:t>
            </a:r>
            <a:r>
              <a:rPr lang="fr-FR" sz="2400" b="1" dirty="0">
                <a:solidFill>
                  <a:srgbClr val="00B0F0"/>
                </a:solidFill>
              </a:rPr>
              <a:t> network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753A8-9911-4B04-A116-C0756B42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3" y="460128"/>
            <a:ext cx="5929695" cy="1510715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fr-FR" sz="2400" dirty="0">
                <a:solidFill>
                  <a:srgbClr val="00B050"/>
                </a:solidFill>
                <a:effectLst/>
                <a:latin typeface="Georgia" panose="02040502050405020303" pitchFamily="18" charset="0"/>
              </a:rPr>
              <a:t>●</a:t>
            </a:r>
            <a:r>
              <a:rPr lang="fr-FR" sz="2400" dirty="0">
                <a:solidFill>
                  <a:srgbClr val="00B0F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sz="24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1 Central administrative </a:t>
            </a:r>
            <a:r>
              <a:rPr lang="fr-FR" sz="24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department</a:t>
            </a:r>
            <a:endParaRPr lang="fr-FR" sz="2400" dirty="0">
              <a:solidFill>
                <a:srgbClr val="00B0F0"/>
              </a:solidFill>
              <a:effectLst/>
              <a:latin typeface="Georgia" panose="02040502050405020303" pitchFamily="18" charset="0"/>
            </a:endParaRPr>
          </a:p>
          <a:p>
            <a:pPr marL="36900" indent="0">
              <a:buNone/>
            </a:pPr>
            <a:r>
              <a:rPr lang="fr-FR" sz="2400" dirty="0">
                <a:solidFill>
                  <a:srgbClr val="00B0F0"/>
                </a:solidFill>
                <a:effectLst/>
                <a:latin typeface="Georgia" panose="02040502050405020303" pitchFamily="18" charset="0"/>
              </a:rPr>
              <a:t>● </a:t>
            </a:r>
            <a:r>
              <a:rPr lang="fr-FR" sz="24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4 </a:t>
            </a:r>
            <a:r>
              <a:rPr lang="fr-FR" sz="24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advisers</a:t>
            </a:r>
            <a:r>
              <a:rPr lang="fr-FR" sz="24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fr-FR" sz="24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Anthropology</a:t>
            </a:r>
            <a:r>
              <a:rPr lang="fr-FR" sz="24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fr-FR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within</a:t>
            </a:r>
            <a:r>
              <a:rPr lang="fr-FR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the </a:t>
            </a:r>
            <a:r>
              <a:rPr lang="fr-FR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Regional</a:t>
            </a:r>
            <a:r>
              <a:rPr lang="fr-FR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Directorates</a:t>
            </a:r>
            <a:r>
              <a:rPr lang="fr-FR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of Cultural </a:t>
            </a:r>
            <a:r>
              <a:rPr lang="fr-FR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Affairs</a:t>
            </a:r>
            <a:r>
              <a:rPr lang="fr-FR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)</a:t>
            </a:r>
          </a:p>
          <a:p>
            <a:pPr marL="36900" indent="0">
              <a:buNone/>
            </a:pPr>
            <a:r>
              <a:rPr lang="fr-FR" sz="240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● </a:t>
            </a:r>
            <a:r>
              <a:rPr lang="fr-FR" sz="24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16 ICH </a:t>
            </a:r>
            <a:r>
              <a:rPr lang="fr-FR" sz="24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officers</a:t>
            </a:r>
            <a:r>
              <a:rPr lang="fr-FR" sz="24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fr-FR" i="1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ibid</a:t>
            </a:r>
            <a:r>
              <a:rPr lang="fr-FR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044DD5-1096-44D1-BE29-9AEDD0FFF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169" y="988291"/>
            <a:ext cx="5527947" cy="55279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EE5C2B-3DA7-49C3-AB3B-CEA51B0A4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28" y="2468931"/>
            <a:ext cx="5015712" cy="405618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815527" y="5406499"/>
            <a:ext cx="27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071282" y="2309668"/>
            <a:ext cx="27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9553853" y="2904472"/>
            <a:ext cx="27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864569" y="4378167"/>
            <a:ext cx="27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9090735" y="1899821"/>
            <a:ext cx="35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0149421" y="2400954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675721" y="3430765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8995317" y="2480853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514879" y="4870428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11322750" y="5838097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8064643" y="4497566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7762797" y="2730906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5108374" y="2651012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3510383" y="2748661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1509185" y="2908459"/>
            <a:ext cx="401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1069017" y="3707453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1175549" y="4497563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2073676" y="6123659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4756221" y="5965341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>
            <a:off x="2732108" y="5841057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4178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BCCC80D-1D2E-4AD4-8F06-8C4EA35C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46" y="1645920"/>
            <a:ext cx="3719484" cy="49627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E9C97AC-D28B-452F-B592-5655276C4CD3}"/>
              </a:ext>
            </a:extLst>
          </p:cNvPr>
          <p:cNvSpPr txBox="1"/>
          <p:nvPr/>
        </p:nvSpPr>
        <p:spPr>
          <a:xfrm>
            <a:off x="452846" y="438115"/>
            <a:ext cx="3771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  <a:highlight>
                  <a:srgbClr val="FFFF00"/>
                </a:highlight>
              </a:rPr>
              <a:t>2008:</a:t>
            </a:r>
          </a:p>
          <a:p>
            <a:r>
              <a:rPr lang="fr-FR" sz="2400" b="1" dirty="0">
                <a:solidFill>
                  <a:srgbClr val="00B0F0"/>
                </a:solidFill>
              </a:rPr>
              <a:t>1st </a:t>
            </a:r>
            <a:r>
              <a:rPr lang="fr-FR" sz="2400" b="1" dirty="0" err="1">
                <a:solidFill>
                  <a:srgbClr val="00B0F0"/>
                </a:solidFill>
              </a:rPr>
              <a:t>ministerial</a:t>
            </a:r>
            <a:r>
              <a:rPr lang="fr-FR" sz="2400" b="1" dirty="0">
                <a:solidFill>
                  <a:srgbClr val="00B0F0"/>
                </a:solidFill>
              </a:rPr>
              <a:t> </a:t>
            </a:r>
            <a:r>
              <a:rPr lang="fr-FR" sz="2400" b="1" dirty="0" err="1">
                <a:solidFill>
                  <a:srgbClr val="00B0F0"/>
                </a:solidFill>
              </a:rPr>
              <a:t>survey</a:t>
            </a:r>
            <a:endParaRPr lang="fr-FR" sz="2400" b="1" dirty="0">
              <a:solidFill>
                <a:srgbClr val="00B0F0"/>
              </a:solidFill>
            </a:endParaRPr>
          </a:p>
          <a:p>
            <a:r>
              <a:rPr lang="fr-FR" sz="2400" b="1" dirty="0">
                <a:solidFill>
                  <a:srgbClr val="00B0F0"/>
                </a:solidFill>
              </a:rPr>
              <a:t>on ICH &amp; </a:t>
            </a:r>
            <a:r>
              <a:rPr lang="fr-FR" sz="2400" b="1" dirty="0" err="1">
                <a:solidFill>
                  <a:srgbClr val="00B0F0"/>
                </a:solidFill>
              </a:rPr>
              <a:t>museums</a:t>
            </a:r>
            <a:endParaRPr lang="fr-FR" sz="2400" b="1" dirty="0">
              <a:solidFill>
                <a:srgbClr val="00B0F0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4EAF7C3-8B76-4AB2-9761-D32E646843E6}"/>
              </a:ext>
            </a:extLst>
          </p:cNvPr>
          <p:cNvCxnSpPr/>
          <p:nvPr/>
        </p:nvCxnSpPr>
        <p:spPr>
          <a:xfrm>
            <a:off x="4720046" y="278674"/>
            <a:ext cx="0" cy="640950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A2420092-0190-4C5B-9C9C-A35AF89BC525}"/>
              </a:ext>
            </a:extLst>
          </p:cNvPr>
          <p:cNvSpPr txBox="1"/>
          <p:nvPr/>
        </p:nvSpPr>
        <p:spPr>
          <a:xfrm>
            <a:off x="5082497" y="438116"/>
            <a:ext cx="3051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  <a:highlight>
                  <a:srgbClr val="FFFF00"/>
                </a:highlight>
              </a:rPr>
              <a:t>2018:</a:t>
            </a:r>
          </a:p>
          <a:p>
            <a:r>
              <a:rPr lang="fr-FR" sz="2400" b="1" dirty="0">
                <a:solidFill>
                  <a:srgbClr val="00B0F0"/>
                </a:solidFill>
              </a:rPr>
              <a:t>2d </a:t>
            </a:r>
            <a:r>
              <a:rPr lang="fr-FR" sz="2400" b="1" dirty="0" err="1">
                <a:solidFill>
                  <a:srgbClr val="00B0F0"/>
                </a:solidFill>
              </a:rPr>
              <a:t>ministerial</a:t>
            </a:r>
            <a:r>
              <a:rPr lang="fr-FR" sz="2400" b="1" dirty="0">
                <a:solidFill>
                  <a:srgbClr val="00B0F0"/>
                </a:solidFill>
              </a:rPr>
              <a:t> </a:t>
            </a:r>
            <a:r>
              <a:rPr lang="fr-FR" sz="2400" b="1" dirty="0" err="1">
                <a:solidFill>
                  <a:srgbClr val="00B0F0"/>
                </a:solidFill>
              </a:rPr>
              <a:t>survey</a:t>
            </a:r>
            <a:r>
              <a:rPr lang="fr-FR" sz="2400" b="1" dirty="0">
                <a:solidFill>
                  <a:srgbClr val="00B0F0"/>
                </a:solidFill>
              </a:rPr>
              <a:t> on ICH &amp; </a:t>
            </a:r>
            <a:r>
              <a:rPr lang="fr-FR" sz="2400" b="1" dirty="0" err="1">
                <a:solidFill>
                  <a:srgbClr val="00B0F0"/>
                </a:solidFill>
              </a:rPr>
              <a:t>museums</a:t>
            </a:r>
            <a:endParaRPr lang="fr-FR" sz="2400" b="1" dirty="0">
              <a:solidFill>
                <a:srgbClr val="00B0F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2C30AF-A9F4-43E9-9CCA-BCB2D422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744" y="438115"/>
            <a:ext cx="2847975" cy="9429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AC498FB-2E92-4549-9AE2-20711086D8A2}"/>
              </a:ext>
            </a:extLst>
          </p:cNvPr>
          <p:cNvSpPr txBox="1"/>
          <p:nvPr/>
        </p:nvSpPr>
        <p:spPr>
          <a:xfrm>
            <a:off x="5147539" y="1867599"/>
            <a:ext cx="68267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B0F0"/>
                </a:solidFill>
              </a:rPr>
              <a:t>● </a:t>
            </a:r>
            <a:r>
              <a:rPr lang="fr-FR" sz="2000" b="1" i="1" dirty="0"/>
              <a:t>Faire un état des lieux du PCI dans les musées</a:t>
            </a:r>
          </a:p>
          <a:p>
            <a:pPr lvl="1"/>
            <a:r>
              <a:rPr lang="fr-FR" sz="2000" dirty="0"/>
              <a:t>– Connaître les différents modes d’exposition (au sens large) du PCI dans les musées</a:t>
            </a:r>
          </a:p>
          <a:p>
            <a:pPr lvl="1"/>
            <a:r>
              <a:rPr lang="fr-FR" sz="2000" dirty="0"/>
              <a:t>– Qu’est-ce qui, dans la définition canonique du PCI, fait sens dans un musée ?</a:t>
            </a:r>
          </a:p>
          <a:p>
            <a:pPr lvl="1"/>
            <a:r>
              <a:rPr lang="fr-FR" sz="2000" dirty="0"/>
              <a:t>– Qu’est-ce que les musées retiennent du PCI au sens de l’UNESCO ?</a:t>
            </a:r>
          </a:p>
          <a:p>
            <a:pPr lvl="1"/>
            <a:r>
              <a:rPr lang="fr-FR" sz="2000" dirty="0"/>
              <a:t>– Qu’incluent-ils dans le PCI ? Quelle définition ?</a:t>
            </a:r>
          </a:p>
          <a:p>
            <a:pPr lvl="1"/>
            <a:r>
              <a:rPr lang="fr-FR" sz="2000" dirty="0"/>
              <a:t>– Ont-ils connaissance de la Convention et des outils qu’elle a instaurés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3AB026-7CB5-47FC-B34F-771EF2363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12" r="27245" b="-3"/>
          <a:stretch/>
        </p:blipFill>
        <p:spPr>
          <a:xfrm>
            <a:off x="6431286" y="5309251"/>
            <a:ext cx="1128051" cy="1128051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EC7FD4-1BBF-4EF8-A890-B7921087C0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49" r="20503" b="4"/>
          <a:stretch/>
        </p:blipFill>
        <p:spPr>
          <a:xfrm>
            <a:off x="7674548" y="5282165"/>
            <a:ext cx="1199486" cy="1199486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6250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DD98300-7503-4742-A1F1-6607F1C69F31}"/>
              </a:ext>
            </a:extLst>
          </p:cNvPr>
          <p:cNvSpPr txBox="1"/>
          <p:nvPr/>
        </p:nvSpPr>
        <p:spPr>
          <a:xfrm>
            <a:off x="375229" y="482931"/>
            <a:ext cx="1136025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/>
          </a:p>
          <a:p>
            <a:endParaRPr lang="fr-FR" sz="2000" b="1" dirty="0"/>
          </a:p>
          <a:p>
            <a:pPr lvl="0"/>
            <a:endParaRPr lang="fr-FR" sz="2000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 lvl="0"/>
            <a:r>
              <a:rPr lang="fr-FR" sz="2000" dirty="0">
                <a:solidFill>
                  <a:srgbClr val="00B0F0"/>
                </a:solidFill>
              </a:rPr>
              <a:t>● </a:t>
            </a:r>
            <a:r>
              <a:rPr lang="fr-FR" sz="2000" b="1" i="1" dirty="0"/>
              <a:t>Déterminer la place du PCI dans les outils de gouvernance et de programmation</a:t>
            </a:r>
          </a:p>
          <a:p>
            <a:pPr lvl="1"/>
            <a:r>
              <a:rPr lang="fr-FR" sz="2000" dirty="0"/>
              <a:t>– Intégration au PSC ?</a:t>
            </a:r>
          </a:p>
          <a:p>
            <a:pPr lvl="1"/>
            <a:r>
              <a:rPr lang="fr-FR" sz="2000" dirty="0"/>
              <a:t>– Intégration aux programmes culturels et éducatifs annuels ?</a:t>
            </a:r>
          </a:p>
          <a:p>
            <a:pPr lvl="1"/>
            <a:r>
              <a:rPr lang="fr-FR" sz="2000" dirty="0"/>
              <a:t>– Intégration aux rapports d’activité ?</a:t>
            </a:r>
          </a:p>
          <a:p>
            <a:pPr lvl="1"/>
            <a:r>
              <a:rPr lang="fr-FR" sz="2000" dirty="0"/>
              <a:t>– Intégration à la politique de conservation et de mise en valeur ?</a:t>
            </a:r>
          </a:p>
          <a:p>
            <a:pPr lvl="0"/>
            <a:endParaRPr lang="fr-FR" sz="2000" dirty="0">
              <a:solidFill>
                <a:srgbClr val="00B0F0"/>
              </a:solidFill>
            </a:endParaRPr>
          </a:p>
          <a:p>
            <a:pPr lvl="0"/>
            <a:r>
              <a:rPr lang="fr-FR" sz="2000" dirty="0">
                <a:solidFill>
                  <a:srgbClr val="00B0F0"/>
                </a:solidFill>
              </a:rPr>
              <a:t>● </a:t>
            </a:r>
            <a:r>
              <a:rPr lang="fr-FR" sz="2000" b="1" i="1" dirty="0"/>
              <a:t>Connaître les avis du public sur les projets intégrant du PCI (PCI et médiation)</a:t>
            </a:r>
          </a:p>
          <a:p>
            <a:pPr lvl="1"/>
            <a:r>
              <a:rPr lang="fr-FR" sz="2000" dirty="0"/>
              <a:t>– Comment le public appréhende-t-il le PCI ?</a:t>
            </a:r>
          </a:p>
          <a:p>
            <a:pPr lvl="1"/>
            <a:r>
              <a:rPr lang="fr-FR" sz="2000" dirty="0"/>
              <a:t>– Se sent-il impliqué par les enjeux du PCI ?</a:t>
            </a:r>
          </a:p>
          <a:p>
            <a:pPr lvl="1"/>
            <a:r>
              <a:rPr lang="fr-FR" sz="2000" dirty="0"/>
              <a:t>– Tel ou tel projet découvert au musée a-t-il changé sa conception originelle du PCI ?</a:t>
            </a:r>
          </a:p>
          <a:p>
            <a:pPr lvl="0"/>
            <a:endParaRPr lang="fr-FR" sz="2000" dirty="0">
              <a:solidFill>
                <a:srgbClr val="00B0F0"/>
              </a:solidFill>
            </a:endParaRPr>
          </a:p>
          <a:p>
            <a:pPr lvl="0"/>
            <a:r>
              <a:rPr lang="fr-FR" sz="2000" dirty="0">
                <a:solidFill>
                  <a:srgbClr val="00B0F0"/>
                </a:solidFill>
              </a:rPr>
              <a:t>● </a:t>
            </a:r>
            <a:r>
              <a:rPr lang="fr-FR" sz="2000" b="1" i="1" dirty="0"/>
              <a:t>Faire remonter des projets intéressants</a:t>
            </a:r>
          </a:p>
          <a:p>
            <a:pPr lvl="1"/>
            <a:r>
              <a:rPr lang="fr-FR" sz="2000" dirty="0"/>
              <a:t>– Découvrir les dispositifs développés (imprimés, numériques, scénographiques, interactifs…)</a:t>
            </a:r>
          </a:p>
          <a:p>
            <a:pPr lvl="1"/>
            <a:r>
              <a:rPr lang="fr-FR" sz="2000" dirty="0"/>
              <a:t>– Evaluer l’implication des communautés et des populations du territoire</a:t>
            </a:r>
          </a:p>
          <a:p>
            <a:pPr lvl="1"/>
            <a:endParaRPr lang="fr-FR" sz="2000" dirty="0"/>
          </a:p>
          <a:p>
            <a:pPr lvl="1"/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89CDB1-583C-4263-9211-BAEAA8B39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796" y="291341"/>
            <a:ext cx="284797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3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630662"/>
            <a:ext cx="10353762" cy="177725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B0F0"/>
                </a:solidFill>
                <a:highlight>
                  <a:srgbClr val="FFFF00"/>
                </a:highlight>
              </a:rPr>
              <a:t>3 | </a:t>
            </a:r>
            <a:r>
              <a:rPr lang="en-US" sz="3600" b="1" dirty="0">
                <a:solidFill>
                  <a:srgbClr val="00B0F0"/>
                </a:solidFill>
              </a:rPr>
              <a:t>Mechanisms &amp; tools to provide museums</a:t>
            </a:r>
            <a:br>
              <a:rPr lang="en-US" sz="3600" b="1" dirty="0">
                <a:solidFill>
                  <a:srgbClr val="00B0F0"/>
                </a:solidFill>
              </a:rPr>
            </a:br>
            <a:r>
              <a:rPr lang="en-US" sz="3600" b="1" dirty="0">
                <a:solidFill>
                  <a:srgbClr val="00B0F0"/>
                </a:solidFill>
              </a:rPr>
              <a:t>opportunities or incentives to integrate</a:t>
            </a:r>
            <a:br>
              <a:rPr lang="en-US" sz="3600" b="1" dirty="0">
                <a:solidFill>
                  <a:srgbClr val="00B0F0"/>
                </a:solidFill>
              </a:rPr>
            </a:br>
            <a:r>
              <a:rPr lang="en-US" sz="3600" b="1" dirty="0">
                <a:solidFill>
                  <a:srgbClr val="00B0F0"/>
                </a:solidFill>
              </a:rPr>
              <a:t>the safeguarding of ICH in their policy and practice</a:t>
            </a:r>
            <a:br>
              <a:rPr lang="fr-FR" sz="3600" dirty="0"/>
            </a:br>
            <a:endParaRPr lang="fr-FR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49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AFF7F5-6990-4343-BBF4-43D055CE8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806" y="964114"/>
            <a:ext cx="4058194" cy="59899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3FFD5D-88C1-4BB0-BD0D-6C5DCB120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467" y="964115"/>
            <a:ext cx="4132341" cy="59076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1822C7B-1745-4158-AF75-14383B6461AF}"/>
              </a:ext>
            </a:extLst>
          </p:cNvPr>
          <p:cNvSpPr txBox="1"/>
          <p:nvPr/>
        </p:nvSpPr>
        <p:spPr>
          <a:xfrm>
            <a:off x="310393" y="302004"/>
            <a:ext cx="11258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- A </a:t>
            </a:r>
            <a:r>
              <a:rPr lang="fr-FR" sz="2400" b="1" dirty="0" err="1">
                <a:solidFill>
                  <a:srgbClr val="00B0F0"/>
                </a:solidFill>
              </a:rPr>
              <a:t>growing</a:t>
            </a:r>
            <a:r>
              <a:rPr lang="fr-FR" sz="2400" b="1" dirty="0">
                <a:solidFill>
                  <a:srgbClr val="00B0F0"/>
                </a:solidFill>
              </a:rPr>
              <a:t> importance of ICH in the </a:t>
            </a:r>
            <a:r>
              <a:rPr lang="fr-FR" sz="2400" b="1" dirty="0" err="1">
                <a:solidFill>
                  <a:srgbClr val="00B0F0"/>
                </a:solidFill>
              </a:rPr>
              <a:t>museums</a:t>
            </a:r>
            <a:r>
              <a:rPr lang="fr-FR" sz="2400" b="1" dirty="0">
                <a:solidFill>
                  <a:srgbClr val="00B0F0"/>
                </a:solidFill>
              </a:rPr>
              <a:t>’ </a:t>
            </a:r>
            <a:r>
              <a:rPr lang="fr-FR" sz="2400" dirty="0">
                <a:solidFill>
                  <a:srgbClr val="00B0F0"/>
                </a:solidFill>
              </a:rPr>
              <a:t>"</a:t>
            </a:r>
            <a:r>
              <a:rPr lang="fr-FR" sz="2400" b="1" dirty="0">
                <a:solidFill>
                  <a:srgbClr val="00B0F0"/>
                </a:solidFill>
              </a:rPr>
              <a:t>Projets scientifiques et culturels</a:t>
            </a:r>
            <a:r>
              <a:rPr lang="fr-FR" sz="2400" dirty="0">
                <a:solidFill>
                  <a:srgbClr val="00B0F0"/>
                </a:solidFill>
              </a:rPr>
              <a:t>"</a:t>
            </a:r>
            <a:r>
              <a:rPr lang="fr-FR" sz="2400" b="1" dirty="0">
                <a:solidFill>
                  <a:srgbClr val="00B0F0"/>
                </a:solidFill>
              </a:rPr>
              <a:t> (PSC)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802475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B24031-3FA6-4757-A36F-A12DA36AE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16" y="0"/>
            <a:ext cx="463080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3BBF85-E457-45C6-B9C6-96CCB162E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374" y="0"/>
            <a:ext cx="5071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11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C33E772-436F-43D3-BA0A-DD74F61F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54" y="1768076"/>
            <a:ext cx="3131218" cy="48824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4F7B92-0D35-478C-8C52-1502F26532D7}"/>
              </a:ext>
            </a:extLst>
          </p:cNvPr>
          <p:cNvSpPr txBox="1"/>
          <p:nvPr/>
        </p:nvSpPr>
        <p:spPr>
          <a:xfrm>
            <a:off x="251669" y="828252"/>
            <a:ext cx="5421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b="1" dirty="0"/>
              <a:t>Musée du Commerce rural et des Traditions trégoroises (Berhet, Côtes-d’Armor, Bretagne)</a:t>
            </a:r>
          </a:p>
          <a:p>
            <a:r>
              <a:rPr lang="fr-FR" dirty="0"/>
              <a:t>ICH </a:t>
            </a:r>
            <a:r>
              <a:rPr lang="fr-FR" dirty="0" err="1"/>
              <a:t>form</a:t>
            </a:r>
            <a:r>
              <a:rPr lang="fr-FR" dirty="0"/>
              <a:t> </a:t>
            </a:r>
            <a:r>
              <a:rPr lang="fr-FR" i="1" dirty="0"/>
              <a:t>Les jeux nautiques en Bretagne</a:t>
            </a:r>
            <a:r>
              <a:rPr lang="fr-FR" dirty="0"/>
              <a:t>, 2012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4A1678-530C-49B7-AFCA-B06B4AB80888}"/>
              </a:ext>
            </a:extLst>
          </p:cNvPr>
          <p:cNvSpPr txBox="1"/>
          <p:nvPr/>
        </p:nvSpPr>
        <p:spPr>
          <a:xfrm>
            <a:off x="6014908" y="836641"/>
            <a:ext cx="617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b="1" dirty="0"/>
              <a:t>Musée de l’Archerie et du Valois (Crépy-en-Valois, Oise, Hauts-de-France)</a:t>
            </a:r>
          </a:p>
          <a:p>
            <a:r>
              <a:rPr lang="fr-FR" dirty="0"/>
              <a:t>ICH </a:t>
            </a:r>
            <a:r>
              <a:rPr lang="fr-FR" dirty="0" err="1"/>
              <a:t>forms</a:t>
            </a:r>
            <a:r>
              <a:rPr lang="fr-FR" dirty="0"/>
              <a:t> </a:t>
            </a:r>
            <a:r>
              <a:rPr lang="fr-FR" i="1" dirty="0"/>
              <a:t>Le tir </a:t>
            </a:r>
            <a:r>
              <a:rPr lang="fr-FR" i="1" dirty="0" err="1"/>
              <a:t>beursault</a:t>
            </a:r>
            <a:r>
              <a:rPr lang="fr-FR" dirty="0"/>
              <a:t> &amp; </a:t>
            </a:r>
            <a:r>
              <a:rPr lang="fr-FR" i="1" dirty="0"/>
              <a:t>Le bouquet provincial</a:t>
            </a:r>
            <a:r>
              <a:rPr lang="fr-FR" dirty="0"/>
              <a:t>, 2013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8543F9-6BFB-4299-9500-73F4AC1F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93" y="1768076"/>
            <a:ext cx="3545090" cy="4882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E488C6A-EB11-4AE2-B813-A97B12E75B91}"/>
              </a:ext>
            </a:extLst>
          </p:cNvPr>
          <p:cNvSpPr txBox="1"/>
          <p:nvPr/>
        </p:nvSpPr>
        <p:spPr>
          <a:xfrm>
            <a:off x="405469" y="302004"/>
            <a:ext cx="10735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- </a:t>
            </a:r>
            <a:r>
              <a:rPr lang="fr-FR" sz="2400" b="1" dirty="0" err="1">
                <a:solidFill>
                  <a:srgbClr val="00B0F0"/>
                </a:solidFill>
              </a:rPr>
              <a:t>Annual</a:t>
            </a:r>
            <a:r>
              <a:rPr lang="fr-FR" sz="2400" b="1" dirty="0">
                <a:solidFill>
                  <a:srgbClr val="00B0F0"/>
                </a:solidFill>
              </a:rPr>
              <a:t> call for </a:t>
            </a:r>
            <a:r>
              <a:rPr lang="fr-FR" sz="2400" b="1" dirty="0" err="1">
                <a:solidFill>
                  <a:srgbClr val="00B0F0"/>
                </a:solidFill>
              </a:rPr>
              <a:t>projects</a:t>
            </a:r>
            <a:r>
              <a:rPr lang="fr-FR" sz="2400" b="1" dirty="0">
                <a:solidFill>
                  <a:srgbClr val="00B0F0"/>
                </a:solidFill>
              </a:rPr>
              <a:t> in </a:t>
            </a:r>
            <a:r>
              <a:rPr lang="fr-FR" sz="2400" b="1" dirty="0" err="1">
                <a:solidFill>
                  <a:srgbClr val="00B0F0"/>
                </a:solidFill>
              </a:rPr>
              <a:t>inventorying</a:t>
            </a:r>
            <a:r>
              <a:rPr lang="fr-FR" sz="2400" b="1" dirty="0">
                <a:solidFill>
                  <a:srgbClr val="00B0F0"/>
                </a:solidFill>
              </a:rPr>
              <a:t> ICH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251683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00DA3D-1B87-4FC0-8D2F-885FAB87E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43" y="2019419"/>
            <a:ext cx="5318494" cy="4590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9CACF0F-AE5A-45F2-B832-6A6DE79B5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81" y="863722"/>
            <a:ext cx="1820619" cy="13636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EAEABB8-08EF-4CBC-A06F-AB787D7F91F5}"/>
              </a:ext>
            </a:extLst>
          </p:cNvPr>
          <p:cNvSpPr txBox="1"/>
          <p:nvPr/>
        </p:nvSpPr>
        <p:spPr>
          <a:xfrm>
            <a:off x="405469" y="302004"/>
            <a:ext cx="1162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- Support </a:t>
            </a:r>
            <a:r>
              <a:rPr lang="fr-FR" sz="2400" b="1" dirty="0" err="1">
                <a:solidFill>
                  <a:srgbClr val="00B0F0"/>
                </a:solidFill>
              </a:rPr>
              <a:t>systems</a:t>
            </a:r>
            <a:r>
              <a:rPr lang="fr-FR" sz="2400" b="1" dirty="0">
                <a:solidFill>
                  <a:srgbClr val="00B0F0"/>
                </a:solidFill>
              </a:rPr>
              <a:t> of local </a:t>
            </a:r>
            <a:r>
              <a:rPr lang="fr-FR" sz="2400" b="1" dirty="0" err="1">
                <a:solidFill>
                  <a:srgbClr val="00B0F0"/>
                </a:solidFill>
              </a:rPr>
              <a:t>authorities</a:t>
            </a:r>
            <a:r>
              <a:rPr lang="fr-FR" sz="2400" b="1" dirty="0">
                <a:solidFill>
                  <a:srgbClr val="00B0F0"/>
                </a:solidFill>
              </a:rPr>
              <a:t> to innovative partnerships</a:t>
            </a:r>
            <a:endParaRPr lang="fr-FR" sz="24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222F1F-A2DD-48D5-AEF4-900CABDE2925}"/>
              </a:ext>
            </a:extLst>
          </p:cNvPr>
          <p:cNvSpPr txBox="1"/>
          <p:nvPr/>
        </p:nvSpPr>
        <p:spPr>
          <a:xfrm>
            <a:off x="293543" y="1219200"/>
            <a:ext cx="50361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Conseil régional Centre-Val de Loire</a:t>
            </a:r>
          </a:p>
          <a:p>
            <a:r>
              <a:rPr lang="fr-FR" sz="1400" i="1" dirty="0" err="1">
                <a:solidFill>
                  <a:srgbClr val="00B0F0"/>
                </a:solidFill>
              </a:rPr>
              <a:t>Vivamemori</a:t>
            </a:r>
            <a:r>
              <a:rPr lang="fr-FR" sz="1400" i="1" dirty="0">
                <a:solidFill>
                  <a:srgbClr val="00B0F0"/>
                </a:solidFill>
              </a:rPr>
              <a:t> Project</a:t>
            </a:r>
            <a:r>
              <a:rPr lang="fr-FR" sz="1400" dirty="0">
                <a:solidFill>
                  <a:srgbClr val="00B0F0"/>
                </a:solidFill>
              </a:rPr>
              <a:t> of the musée de la Chemiserie</a:t>
            </a:r>
          </a:p>
          <a:p>
            <a:r>
              <a:rPr lang="fr-FR" sz="1400" dirty="0">
                <a:solidFill>
                  <a:srgbClr val="00B0F0"/>
                </a:solidFill>
              </a:rPr>
              <a:t>et de l’</a:t>
            </a:r>
            <a:r>
              <a:rPr lang="fr-FR" sz="1400" dirty="0" err="1">
                <a:solidFill>
                  <a:srgbClr val="00B0F0"/>
                </a:solidFill>
              </a:rPr>
              <a:t>Élegance</a:t>
            </a:r>
            <a:r>
              <a:rPr lang="fr-FR" sz="1400" dirty="0">
                <a:solidFill>
                  <a:srgbClr val="00B0F0"/>
                </a:solidFill>
              </a:rPr>
              <a:t> masculine (Argenton-sur-Creuse)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7164DD-9629-41BC-8971-4AA3E7376D3A}"/>
              </a:ext>
            </a:extLst>
          </p:cNvPr>
          <p:cNvSpPr txBox="1"/>
          <p:nvPr/>
        </p:nvSpPr>
        <p:spPr>
          <a:xfrm>
            <a:off x="6724840" y="1214844"/>
            <a:ext cx="50361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Conseil régional de Bretagne [c</a:t>
            </a:r>
            <a:r>
              <a:rPr lang="en-US" dirty="0"/>
              <a:t>all for projects </a:t>
            </a:r>
            <a:r>
              <a:rPr lang="fr-FR" dirty="0"/>
              <a:t>"</a:t>
            </a:r>
            <a:r>
              <a:rPr lang="en-US" dirty="0" err="1"/>
              <a:t>Héritages</a:t>
            </a:r>
            <a:r>
              <a:rPr lang="en-US" dirty="0"/>
              <a:t> </a:t>
            </a:r>
            <a:r>
              <a:rPr lang="en-US" dirty="0" err="1"/>
              <a:t>littoraux</a:t>
            </a:r>
            <a:r>
              <a:rPr lang="fr-FR" dirty="0"/>
              <a:t>"</a:t>
            </a:r>
            <a:r>
              <a:rPr lang="en-US" dirty="0"/>
              <a:t> / section </a:t>
            </a:r>
            <a:r>
              <a:rPr lang="fr-FR" dirty="0"/>
              <a:t>"</a:t>
            </a:r>
            <a:r>
              <a:rPr lang="en-US" dirty="0"/>
              <a:t>Innovation</a:t>
            </a:r>
            <a:r>
              <a:rPr lang="fr-FR" dirty="0"/>
              <a:t>"</a:t>
            </a:r>
            <a:r>
              <a:rPr lang="en-US" dirty="0"/>
              <a:t>]</a:t>
            </a:r>
          </a:p>
          <a:p>
            <a:r>
              <a:rPr lang="en-US" sz="1400" dirty="0">
                <a:solidFill>
                  <a:srgbClr val="00B0F0"/>
                </a:solidFill>
              </a:rPr>
              <a:t>Exhibition “</a:t>
            </a:r>
            <a:r>
              <a:rPr lang="en-US" sz="1400" dirty="0" err="1">
                <a:solidFill>
                  <a:srgbClr val="00B0F0"/>
                </a:solidFill>
              </a:rPr>
              <a:t>Marins</a:t>
            </a:r>
            <a:r>
              <a:rPr lang="en-US" sz="1400" dirty="0">
                <a:solidFill>
                  <a:srgbClr val="00B0F0"/>
                </a:solidFill>
              </a:rPr>
              <a:t> à </a:t>
            </a:r>
            <a:r>
              <a:rPr lang="en-US" sz="1400" dirty="0" err="1">
                <a:solidFill>
                  <a:srgbClr val="00B0F0"/>
                </a:solidFill>
              </a:rPr>
              <a:t>l’ancre</a:t>
            </a:r>
            <a:r>
              <a:rPr lang="en-US" sz="1400" dirty="0">
                <a:solidFill>
                  <a:srgbClr val="00B0F0"/>
                </a:solidFill>
              </a:rPr>
              <a:t>” of the Port-</a:t>
            </a:r>
            <a:r>
              <a:rPr lang="en-US" sz="1400" dirty="0" err="1">
                <a:solidFill>
                  <a:srgbClr val="00B0F0"/>
                </a:solidFill>
              </a:rPr>
              <a:t>musée</a:t>
            </a:r>
            <a:r>
              <a:rPr lang="en-US" sz="1400" dirty="0">
                <a:solidFill>
                  <a:srgbClr val="00B0F0"/>
                </a:solidFill>
              </a:rPr>
              <a:t> of </a:t>
            </a:r>
            <a:r>
              <a:rPr lang="en-US" sz="1400" dirty="0" err="1">
                <a:solidFill>
                  <a:srgbClr val="00B0F0"/>
                </a:solidFill>
              </a:rPr>
              <a:t>Douarnenez</a:t>
            </a:r>
            <a:r>
              <a:rPr lang="en-US" sz="1400" dirty="0">
                <a:solidFill>
                  <a:srgbClr val="00B0F0"/>
                </a:solidFill>
              </a:rPr>
              <a:t> </a:t>
            </a:r>
            <a:endParaRPr lang="fr-FR" sz="1400" dirty="0">
              <a:solidFill>
                <a:srgbClr val="00B0F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01E3CA-2E66-4397-BFD9-788046390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965" y="2214085"/>
            <a:ext cx="4830812" cy="32044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23FEF85-F8B6-40C1-BB34-233B58A72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003" y="4874936"/>
            <a:ext cx="2602775" cy="17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746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3CF7E13-6AD9-4128-90A8-1F3F9274D043}"/>
              </a:ext>
            </a:extLst>
          </p:cNvPr>
          <p:cNvSpPr txBox="1"/>
          <p:nvPr/>
        </p:nvSpPr>
        <p:spPr>
          <a:xfrm>
            <a:off x="460958" y="391697"/>
            <a:ext cx="1131902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- Inter-</a:t>
            </a:r>
            <a:r>
              <a:rPr lang="fr-FR" sz="2400" b="1" dirty="0" err="1">
                <a:solidFill>
                  <a:srgbClr val="00B0F0"/>
                </a:solidFill>
              </a:rPr>
              <a:t>ministerial</a:t>
            </a:r>
            <a:r>
              <a:rPr lang="fr-FR" sz="2400" b="1" dirty="0">
                <a:solidFill>
                  <a:srgbClr val="00B0F0"/>
                </a:solidFill>
              </a:rPr>
              <a:t> </a:t>
            </a:r>
            <a:r>
              <a:rPr lang="fr-FR" sz="2400" b="1" dirty="0" err="1">
                <a:solidFill>
                  <a:srgbClr val="00B0F0"/>
                </a:solidFill>
              </a:rPr>
              <a:t>policy</a:t>
            </a:r>
            <a:r>
              <a:rPr lang="fr-FR" sz="2400" b="1" dirty="0">
                <a:solidFill>
                  <a:srgbClr val="00B0F0"/>
                </a:solidFill>
              </a:rPr>
              <a:t> « Education artistique et culturelle » (EAC) </a:t>
            </a:r>
            <a:r>
              <a:rPr lang="fr-FR" sz="2400" b="1" dirty="0" err="1">
                <a:solidFill>
                  <a:srgbClr val="00B0F0"/>
                </a:solidFill>
              </a:rPr>
              <a:t>since</a:t>
            </a:r>
            <a:r>
              <a:rPr lang="fr-FR" sz="2400" b="1" dirty="0">
                <a:solidFill>
                  <a:srgbClr val="00B0F0"/>
                </a:solidFill>
              </a:rPr>
              <a:t> 2013</a:t>
            </a:r>
            <a:endParaRPr lang="fr-FR" sz="2400" dirty="0"/>
          </a:p>
          <a:p>
            <a:endParaRPr lang="fr-FR" dirty="0"/>
          </a:p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dirty="0"/>
              <a:t>"</a:t>
            </a:r>
            <a:r>
              <a:rPr lang="fr-FR" dirty="0">
                <a:latin typeface="Georgia" panose="02040502050405020303" pitchFamily="18" charset="0"/>
              </a:rPr>
              <a:t>P</a:t>
            </a:r>
            <a:r>
              <a:rPr lang="fr-FR" dirty="0"/>
              <a:t>arcours d’éducation artistique et culturelle" (PEAC) de l'élève, de la maternelle au lycée</a:t>
            </a:r>
          </a:p>
          <a:p>
            <a:endParaRPr lang="fr-FR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dirty="0">
                <a:latin typeface="Georgia" panose="02040502050405020303" pitchFamily="18" charset="0"/>
              </a:rPr>
              <a:t>C</a:t>
            </a:r>
            <a:r>
              <a:rPr lang="fr-FR" dirty="0"/>
              <a:t>rédits délégués aux DRAC</a:t>
            </a:r>
          </a:p>
          <a:p>
            <a:r>
              <a:rPr lang="fr-FR" dirty="0"/>
              <a:t>pour des contrats pluriannuels avec les collectivités territoriales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projet éducatif territorial,</a:t>
            </a:r>
          </a:p>
          <a:p>
            <a:pPr marL="285750" indent="-285750">
              <a:buFontTx/>
              <a:buChar char="-"/>
            </a:pPr>
            <a:r>
              <a:rPr lang="fr-FR" dirty="0"/>
              <a:t>convention de développement culturel,</a:t>
            </a:r>
          </a:p>
          <a:p>
            <a:pPr marL="285750" indent="-285750">
              <a:buFontTx/>
              <a:buChar char="-"/>
            </a:pPr>
            <a:r>
              <a:rPr lang="fr-FR" dirty="0"/>
              <a:t>plan local d’éducation artistique et culturelle,</a:t>
            </a:r>
          </a:p>
          <a:p>
            <a:pPr marL="285750" indent="-285750">
              <a:buFontTx/>
              <a:buChar char="-"/>
            </a:pPr>
            <a:r>
              <a:rPr lang="fr-FR" dirty="0"/>
              <a:t>contrat local d’éducation artistique,</a:t>
            </a:r>
          </a:p>
          <a:p>
            <a:pPr marL="285750" indent="-285750">
              <a:buFontTx/>
              <a:buChar char="-"/>
            </a:pPr>
            <a:r>
              <a:rPr lang="fr-FR" dirty="0"/>
              <a:t>contrat de ville, etc.</a:t>
            </a:r>
          </a:p>
          <a:p>
            <a:endParaRPr lang="fr-FR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dirty="0"/>
              <a:t>Dispositif "La classe, l’œuvre !" :</a:t>
            </a:r>
          </a:p>
          <a:p>
            <a:r>
              <a:rPr lang="fr-FR" dirty="0"/>
              <a:t>partenariat entre les établissements scolaires</a:t>
            </a:r>
          </a:p>
          <a:p>
            <a:r>
              <a:rPr lang="fr-FR" dirty="0"/>
              <a:t>et 350 musées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692C70-B779-450A-9EA8-DB7875773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015" y="2308648"/>
            <a:ext cx="5214916" cy="39111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D07A64E-7EED-449A-902C-70AB597E880B}"/>
              </a:ext>
            </a:extLst>
          </p:cNvPr>
          <p:cNvSpPr txBox="1"/>
          <p:nvPr/>
        </p:nvSpPr>
        <p:spPr>
          <a:xfrm>
            <a:off x="5978474" y="6213751"/>
            <a:ext cx="4915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© Musée de la Chemiserie et de l’Elégance masculine, dispositif « La classe, l’œuvre », 2018.</a:t>
            </a:r>
          </a:p>
        </p:txBody>
      </p:sp>
    </p:spTree>
    <p:extLst>
      <p:ext uri="{BB962C8B-B14F-4D97-AF65-F5344CB8AC3E}">
        <p14:creationId xmlns:p14="http://schemas.microsoft.com/office/powerpoint/2010/main" val="47897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0FD2EE-6B9F-4197-9D3A-0909EE4D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777" y="801188"/>
            <a:ext cx="4152178" cy="56960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26107C-94C1-49AE-845E-557F7C0A4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9" y="347224"/>
            <a:ext cx="5508278" cy="33452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3B017BA-450A-46F8-A1DB-23DE6F3A1E76}"/>
              </a:ext>
            </a:extLst>
          </p:cNvPr>
          <p:cNvSpPr txBox="1"/>
          <p:nvPr/>
        </p:nvSpPr>
        <p:spPr>
          <a:xfrm>
            <a:off x="456491" y="3939351"/>
            <a:ext cx="62316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- </a:t>
            </a:r>
            <a:r>
              <a:rPr lang="fr-FR" sz="2400" b="1" dirty="0" err="1">
                <a:solidFill>
                  <a:srgbClr val="00B0F0"/>
                </a:solidFill>
              </a:rPr>
              <a:t>Lifelong</a:t>
            </a:r>
            <a:r>
              <a:rPr lang="fr-FR" sz="2400" b="1" dirty="0">
                <a:solidFill>
                  <a:srgbClr val="00B0F0"/>
                </a:solidFill>
              </a:rPr>
              <a:t> </a:t>
            </a:r>
            <a:r>
              <a:rPr lang="fr-FR" sz="2400" b="1" dirty="0" err="1">
                <a:solidFill>
                  <a:srgbClr val="00B0F0"/>
                </a:solidFill>
              </a:rPr>
              <a:t>learning</a:t>
            </a:r>
            <a:endParaRPr lang="fr-FR" sz="2400" b="1" dirty="0">
              <a:solidFill>
                <a:srgbClr val="00B0F0"/>
              </a:solidFill>
            </a:endParaRPr>
          </a:p>
          <a:p>
            <a:endParaRPr lang="fr-FR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dirty="0"/>
              <a:t>"Identifier et protéger le patrimoine immatériel", Paris, INP, 14-16 septembre 2011</a:t>
            </a:r>
          </a:p>
          <a:p>
            <a:pPr lvl="0"/>
            <a:endParaRPr lang="fr-FR" dirty="0"/>
          </a:p>
          <a:p>
            <a:pPr lvl="0"/>
            <a:r>
              <a:rPr lang="fr-FR" dirty="0">
                <a:solidFill>
                  <a:srgbClr val="00B0F0"/>
                </a:solidFill>
                <a:latin typeface="Georgia" panose="02040502050405020303" pitchFamily="18" charset="0"/>
              </a:rPr>
              <a:t>● </a:t>
            </a:r>
            <a:r>
              <a:rPr lang="fr-FR" dirty="0"/>
              <a:t>"Les musées, cadres et outils pour sauvegarder le  PCI", Paris, INP, octobre 2020</a:t>
            </a:r>
          </a:p>
        </p:txBody>
      </p:sp>
    </p:spTree>
    <p:extLst>
      <p:ext uri="{BB962C8B-B14F-4D97-AF65-F5344CB8AC3E}">
        <p14:creationId xmlns:p14="http://schemas.microsoft.com/office/powerpoint/2010/main" val="2151207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38D36C-6E9E-4793-A160-DD3501C1553D}"/>
              </a:ext>
            </a:extLst>
          </p:cNvPr>
          <p:cNvSpPr txBox="1"/>
          <p:nvPr/>
        </p:nvSpPr>
        <p:spPr>
          <a:xfrm>
            <a:off x="473908" y="264328"/>
            <a:ext cx="6362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FR" sz="2400" dirty="0"/>
          </a:p>
          <a:p>
            <a:pPr marL="342900" lvl="0" indent="-342900">
              <a:buFontTx/>
              <a:buChar char="-"/>
            </a:pPr>
            <a:r>
              <a:rPr lang="fr-FR" sz="2400" b="1" dirty="0">
                <a:solidFill>
                  <a:srgbClr val="00B0F0"/>
                </a:solidFill>
              </a:rPr>
              <a:t>Guidelines </a:t>
            </a:r>
            <a:r>
              <a:rPr lang="fr-FR" sz="2400" dirty="0">
                <a:solidFill>
                  <a:srgbClr val="00B0F0"/>
                </a:solidFill>
              </a:rPr>
              <a:t>"</a:t>
            </a:r>
            <a:r>
              <a:rPr lang="fr-FR" sz="2400" b="1" dirty="0">
                <a:solidFill>
                  <a:srgbClr val="00B0F0"/>
                </a:solidFill>
              </a:rPr>
              <a:t>ICH &amp; </a:t>
            </a:r>
            <a:r>
              <a:rPr lang="fr-FR" sz="2400" b="1" dirty="0" err="1">
                <a:solidFill>
                  <a:srgbClr val="00B0F0"/>
                </a:solidFill>
              </a:rPr>
              <a:t>museums</a:t>
            </a:r>
            <a:r>
              <a:rPr lang="fr-FR" sz="2400" dirty="0">
                <a:solidFill>
                  <a:srgbClr val="00B0F0"/>
                </a:solidFill>
              </a:rPr>
              <a:t>"</a:t>
            </a:r>
            <a:endParaRPr lang="fr-FR" sz="2400" b="1" dirty="0">
              <a:solidFill>
                <a:srgbClr val="00B0F0"/>
              </a:solidFill>
            </a:endParaRPr>
          </a:p>
          <a:p>
            <a:pPr lvl="0"/>
            <a:r>
              <a:rPr lang="fr-FR" sz="2400" b="1" dirty="0">
                <a:solidFill>
                  <a:srgbClr val="00B0F0"/>
                </a:solidFill>
              </a:rPr>
              <a:t>on the </a:t>
            </a:r>
            <a:r>
              <a:rPr lang="fr-FR" sz="2400" b="1" dirty="0" err="1">
                <a:solidFill>
                  <a:srgbClr val="00B0F0"/>
                </a:solidFill>
              </a:rPr>
              <a:t>ministerial</a:t>
            </a:r>
            <a:r>
              <a:rPr lang="fr-FR" sz="2400" b="1" dirty="0">
                <a:solidFill>
                  <a:srgbClr val="00B0F0"/>
                </a:solidFill>
              </a:rPr>
              <a:t> </a:t>
            </a:r>
            <a:r>
              <a:rPr lang="fr-FR" sz="2400" b="1" dirty="0" err="1">
                <a:solidFill>
                  <a:srgbClr val="00B0F0"/>
                </a:solidFill>
              </a:rPr>
              <a:t>website</a:t>
            </a:r>
            <a:r>
              <a:rPr lang="fr-FR" sz="2400" b="1" dirty="0">
                <a:solidFill>
                  <a:srgbClr val="00B0F0"/>
                </a:solidFill>
              </a:rPr>
              <a:t> </a:t>
            </a:r>
            <a:r>
              <a:rPr lang="fr-FR" sz="2400" b="1" i="1" dirty="0">
                <a:solidFill>
                  <a:srgbClr val="00B0F0"/>
                </a:solidFill>
              </a:rPr>
              <a:t>PCI</a:t>
            </a:r>
          </a:p>
          <a:p>
            <a:pPr lvl="0"/>
            <a:r>
              <a:rPr lang="fr-FR" sz="2000" dirty="0">
                <a:solidFill>
                  <a:srgbClr val="00B0F0"/>
                </a:solidFill>
              </a:rPr>
              <a:t>(</a:t>
            </a:r>
            <a:r>
              <a:rPr lang="fr-FR" sz="2000" dirty="0" err="1">
                <a:solidFill>
                  <a:srgbClr val="00B0F0"/>
                </a:solidFill>
              </a:rPr>
              <a:t>available</a:t>
            </a:r>
            <a:r>
              <a:rPr lang="fr-FR" sz="2000" dirty="0">
                <a:solidFill>
                  <a:srgbClr val="00B0F0"/>
                </a:solidFill>
              </a:rPr>
              <a:t> on May 2019)</a:t>
            </a:r>
          </a:p>
          <a:p>
            <a:pPr lvl="0"/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FDE8824-5ABD-43D6-B6A5-98AE5376E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13" y="2339086"/>
            <a:ext cx="5047211" cy="35653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4015F1-4B6A-4971-8199-9831DD61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077" y="0"/>
            <a:ext cx="490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86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04E67-B2E3-4CB0-B8A0-8F8427EE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38" y="-2965"/>
            <a:ext cx="10868062" cy="970450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solidFill>
                  <a:srgbClr val="00B0F0"/>
                </a:solidFill>
              </a:rPr>
              <a:t>ICH network in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753A8-9911-4B04-A116-C0756B42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8" y="861134"/>
            <a:ext cx="4350059" cy="1899821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fr-FR" sz="2400" dirty="0">
                <a:effectLst/>
                <a:latin typeface="Georgia" panose="02040502050405020303" pitchFamily="18" charset="0"/>
              </a:rPr>
              <a:t>11 </a:t>
            </a:r>
            <a:r>
              <a:rPr lang="fr-FR" sz="2400" i="1" dirty="0" err="1">
                <a:effectLst/>
                <a:latin typeface="Georgia" panose="02040502050405020303" pitchFamily="18" charset="0"/>
              </a:rPr>
              <a:t>Ethnopôles</a:t>
            </a:r>
            <a:r>
              <a:rPr lang="fr-FR" sz="2400" dirty="0">
                <a:effectLst/>
                <a:latin typeface="Georgia" panose="02040502050405020303" pitchFamily="18" charset="0"/>
              </a:rPr>
              <a:t> </a:t>
            </a:r>
            <a:r>
              <a:rPr lang="fr-FR" sz="2400" dirty="0" err="1">
                <a:effectLst/>
                <a:latin typeface="Georgia" panose="02040502050405020303" pitchFamily="18" charset="0"/>
              </a:rPr>
              <a:t>certyfied</a:t>
            </a:r>
            <a:r>
              <a:rPr lang="fr-FR" sz="2400" dirty="0">
                <a:effectLst/>
                <a:latin typeface="Georgia" panose="02040502050405020303" pitchFamily="18" charset="0"/>
              </a:rPr>
              <a:t> by the Ministry of Culture</a:t>
            </a:r>
          </a:p>
          <a:p>
            <a:pPr marL="36900" indent="0" algn="r">
              <a:buNone/>
            </a:pPr>
            <a:endParaRPr lang="fr-FR" dirty="0"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36900" indent="0" algn="r">
              <a:buNone/>
            </a:pPr>
            <a:endParaRPr lang="fr-FR" dirty="0"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36900" indent="0" algn="r">
              <a:buNone/>
            </a:pPr>
            <a:endParaRPr lang="fr-FR" dirty="0"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36900" indent="0" algn="r">
              <a:buNone/>
            </a:pPr>
            <a:endParaRPr lang="fr-FR" dirty="0"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36900" indent="0" algn="r">
              <a:buNone/>
            </a:pPr>
            <a:endParaRPr lang="fr-FR" dirty="0"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36900" indent="0" algn="r">
              <a:buNone/>
            </a:pPr>
            <a:endParaRPr lang="fr-FR" dirty="0"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36900" indent="0" algn="r">
              <a:buNone/>
            </a:pPr>
            <a:endParaRPr lang="fr-FR" dirty="0"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36900" indent="0" algn="r">
              <a:buNone/>
            </a:pPr>
            <a:endParaRPr lang="fr-FR" dirty="0"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36900" indent="0" algn="r">
              <a:buNone/>
            </a:pPr>
            <a:r>
              <a:rPr lang="fr-FR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among</a:t>
            </a:r>
            <a:r>
              <a:rPr lang="fr-FR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them</a:t>
            </a:r>
            <a:r>
              <a:rPr lang="fr-FR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the </a:t>
            </a:r>
            <a:r>
              <a:rPr lang="fr-FR" dirty="0">
                <a:effectLst/>
                <a:latin typeface="Georgia" panose="02040502050405020303" pitchFamily="18" charset="0"/>
              </a:rPr>
              <a:t> </a:t>
            </a:r>
            <a:r>
              <a:rPr lang="fr-FR" b="1" dirty="0">
                <a:solidFill>
                  <a:srgbClr val="00B0F0"/>
                </a:solidFill>
                <a:effectLst/>
                <a:latin typeface="Georgia" panose="02040502050405020303" pitchFamily="18" charset="0"/>
              </a:rPr>
              <a:t>Centre français du patrimoine culturel immatériel </a:t>
            </a:r>
            <a:r>
              <a:rPr lang="fr-FR" dirty="0">
                <a:effectLst/>
                <a:latin typeface="Georgia" panose="02040502050405020303" pitchFamily="18" charset="0"/>
              </a:rPr>
              <a:t>(Vitré, Ille-et-Vilaine)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044DD5-1096-44D1-BE29-9AEDD0FFF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784" y="314174"/>
            <a:ext cx="6175429" cy="617542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60600" y="2139518"/>
            <a:ext cx="213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●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4660777" y="2508850"/>
            <a:ext cx="1899823" cy="2888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6B5B2B7A-513D-4B03-8D8B-C76D4FB5A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59" y="1758795"/>
            <a:ext cx="1035104" cy="776328"/>
          </a:xfrm>
          <a:prstGeom prst="rect">
            <a:avLst/>
          </a:prstGeom>
        </p:spPr>
      </p:pic>
      <p:pic>
        <p:nvPicPr>
          <p:cNvPr id="14" name="Picture 7" descr="G:\SLG\csm_vue-drone-prieure-jardin_1402f0bd96.jpg">
            <a:extLst>
              <a:ext uri="{FF2B5EF4-FFF2-40B4-BE49-F238E27FC236}">
                <a16:creationId xmlns:a16="http://schemas.microsoft.com/office/drawing/2014/main" id="{93CE816D-7BB2-4646-804E-F5B04447C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76" y="1758794"/>
            <a:ext cx="1309004" cy="75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B33C53F-ACB5-4728-8D40-8DE8FBFBF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474" y="1749590"/>
            <a:ext cx="1163964" cy="77985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45A9E82-A7B6-4B31-8CAB-155EC5829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91" y="2688882"/>
            <a:ext cx="1182842" cy="39625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4C64B3C-7E75-410F-BB91-08A23E1918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91" y="3238893"/>
            <a:ext cx="1182842" cy="37259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2B32195-86C7-41A7-A6BE-63C05C3B4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4335" y="2689475"/>
            <a:ext cx="1073245" cy="42093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1E0E54-E8AD-42EF-8FE4-1E2BDC5586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9500" y="2671626"/>
            <a:ext cx="1165938" cy="77534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50E9B7D-4ACF-434B-B9CC-A71469D8C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9398" y="4164522"/>
            <a:ext cx="1146292" cy="76228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A1BD780-7ED2-480B-AB52-AE0268245C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659" y="3716779"/>
            <a:ext cx="1151238" cy="76557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98" y="3238893"/>
            <a:ext cx="847360" cy="7971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60" y="3518896"/>
            <a:ext cx="877748" cy="10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81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5FF8EA9-FA58-4814-A80A-E4FDE85A7F9B}"/>
              </a:ext>
            </a:extLst>
          </p:cNvPr>
          <p:cNvSpPr txBox="1"/>
          <p:nvPr/>
        </p:nvSpPr>
        <p:spPr>
          <a:xfrm>
            <a:off x="405469" y="302004"/>
            <a:ext cx="1162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- Project of a </a:t>
            </a:r>
            <a:r>
              <a:rPr lang="fr-FR" sz="2400" dirty="0">
                <a:solidFill>
                  <a:srgbClr val="00B0F0"/>
                </a:solidFill>
              </a:rPr>
              <a:t>"</a:t>
            </a:r>
            <a:r>
              <a:rPr lang="fr-FR" sz="2400" b="1" dirty="0" err="1">
                <a:solidFill>
                  <a:srgbClr val="00B0F0"/>
                </a:solidFill>
              </a:rPr>
              <a:t>Muséofiche</a:t>
            </a:r>
            <a:r>
              <a:rPr lang="fr-FR" sz="2400" dirty="0">
                <a:solidFill>
                  <a:srgbClr val="00B0F0"/>
                </a:solidFill>
              </a:rPr>
              <a:t>"</a:t>
            </a:r>
            <a:r>
              <a:rPr lang="fr-FR" sz="2400" b="1" dirty="0">
                <a:solidFill>
                  <a:srgbClr val="00B0F0"/>
                </a:solidFill>
              </a:rPr>
              <a:t> on ICH for the </a:t>
            </a:r>
            <a:r>
              <a:rPr lang="fr-FR" sz="2400" b="1" dirty="0" err="1">
                <a:solidFill>
                  <a:srgbClr val="00B0F0"/>
                </a:solidFill>
              </a:rPr>
              <a:t>museum</a:t>
            </a:r>
            <a:r>
              <a:rPr lang="fr-FR" sz="2400" b="1" dirty="0">
                <a:solidFill>
                  <a:srgbClr val="00B0F0"/>
                </a:solidFill>
              </a:rPr>
              <a:t> network</a:t>
            </a:r>
            <a:endParaRPr lang="fr-FR" sz="24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6508DB-5ABA-4A78-9632-414252BB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439" y="853440"/>
            <a:ext cx="4265258" cy="60045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966932F-6660-48FB-8152-6521E23EE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53440"/>
            <a:ext cx="4196044" cy="600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61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88" y="236188"/>
            <a:ext cx="1564771" cy="21919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D9521AA-2CE3-41E8-B0A4-8A8BFBC78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59" y="236188"/>
            <a:ext cx="4463062" cy="22053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AA24B0C-03D8-40C2-BE84-BC5F2375A955}"/>
              </a:ext>
            </a:extLst>
          </p:cNvPr>
          <p:cNvSpPr txBox="1"/>
          <p:nvPr/>
        </p:nvSpPr>
        <p:spPr>
          <a:xfrm>
            <a:off x="214916" y="2467870"/>
            <a:ext cx="6299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/>
              <a:t>Découvrez l’(extra)ordinaire quotidien. PCI en Aquitaine</a:t>
            </a:r>
            <a:endParaRPr lang="fr-FR" sz="1600" b="1" dirty="0"/>
          </a:p>
          <a:p>
            <a:r>
              <a:rPr lang="fr-FR" sz="1600" dirty="0"/>
              <a:t>Exposition du musée d’ethnographie de l’université de Bordeaux, 2015</a:t>
            </a:r>
          </a:p>
          <a:p>
            <a:r>
              <a:rPr lang="fr-FR" sz="1600" dirty="0">
                <a:hlinkClick r:id="rId4"/>
              </a:rPr>
              <a:t>http://www.patrimoine-immateriel-aquitaine.org/</a:t>
            </a:r>
            <a:r>
              <a:rPr lang="fr-FR" sz="1600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12A727-3237-4DC0-856D-6D08F1184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80" y="3559134"/>
            <a:ext cx="3940549" cy="22235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CE1405-EF12-4856-B379-AAAF60B7B9B6}"/>
              </a:ext>
            </a:extLst>
          </p:cNvPr>
          <p:cNvSpPr txBox="1"/>
          <p:nvPr/>
        </p:nvSpPr>
        <p:spPr>
          <a:xfrm>
            <a:off x="193144" y="5816328"/>
            <a:ext cx="5380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/>
              <a:t>Sortez des clichés ! Le PCI vu par les musées de société</a:t>
            </a:r>
            <a:endParaRPr lang="fr-FR" sz="1600" b="1" dirty="0"/>
          </a:p>
          <a:p>
            <a:r>
              <a:rPr lang="fr-FR" sz="1600" dirty="0"/>
              <a:t>Fédération des écomusées et musées de société, 2014</a:t>
            </a:r>
          </a:p>
          <a:p>
            <a:r>
              <a:rPr lang="fr-FR" sz="1600" dirty="0">
                <a:hlinkClick r:id="rId6"/>
              </a:rPr>
              <a:t>http://www.fems-pci.fr/</a:t>
            </a:r>
            <a:r>
              <a:rPr lang="fr-FR" sz="1600" dirty="0"/>
              <a:t> </a:t>
            </a:r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C3C4B5CF-9DAA-4720-9ECB-0B448F8E4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949" y="2823842"/>
            <a:ext cx="4333280" cy="3823483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B143E8E-87F4-4B40-9FA9-D35CD7042375}"/>
              </a:ext>
            </a:extLst>
          </p:cNvPr>
          <p:cNvCxnSpPr/>
          <p:nvPr/>
        </p:nvCxnSpPr>
        <p:spPr>
          <a:xfrm>
            <a:off x="4885507" y="5529947"/>
            <a:ext cx="1846217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E48F353-39AF-4BC8-B766-7157324A34F5}"/>
              </a:ext>
            </a:extLst>
          </p:cNvPr>
          <p:cNvCxnSpPr>
            <a:cxnSpLocks/>
          </p:cNvCxnSpPr>
          <p:nvPr/>
        </p:nvCxnSpPr>
        <p:spPr>
          <a:xfrm>
            <a:off x="5399314" y="3169920"/>
            <a:ext cx="1419497" cy="141949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D8F66E9C-5578-4A37-BA8A-893680D8EE09}"/>
              </a:ext>
            </a:extLst>
          </p:cNvPr>
          <p:cNvSpPr txBox="1"/>
          <p:nvPr/>
        </p:nvSpPr>
        <p:spPr>
          <a:xfrm>
            <a:off x="7262949" y="2290354"/>
            <a:ext cx="4333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hlinkClick r:id="rId8"/>
              </a:rPr>
              <a:t>https://journals.openedition.org/insitu/15619</a:t>
            </a:r>
            <a:r>
              <a:rPr lang="fr-FR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22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630662"/>
            <a:ext cx="10353762" cy="177725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B0F0"/>
                </a:solidFill>
                <a:highlight>
                  <a:srgbClr val="FFFF00"/>
                </a:highlight>
              </a:rPr>
              <a:t>4 | </a:t>
            </a:r>
            <a:r>
              <a:rPr lang="en-US" sz="3600" b="1" dirty="0">
                <a:solidFill>
                  <a:srgbClr val="00B0F0"/>
                </a:solidFill>
              </a:rPr>
              <a:t>Measures set up for practitioners of ICH</a:t>
            </a:r>
            <a:br>
              <a:rPr lang="en-US" sz="3600" b="1" dirty="0">
                <a:solidFill>
                  <a:srgbClr val="00B0F0"/>
                </a:solidFill>
              </a:rPr>
            </a:br>
            <a:r>
              <a:rPr lang="en-US" sz="3600" b="1" dirty="0">
                <a:solidFill>
                  <a:srgbClr val="00B0F0"/>
                </a:solidFill>
              </a:rPr>
              <a:t>to get in touch with museums</a:t>
            </a:r>
            <a:br>
              <a:rPr lang="en-US" sz="3600" b="1" dirty="0">
                <a:solidFill>
                  <a:srgbClr val="00B0F0"/>
                </a:solidFill>
              </a:rPr>
            </a:br>
            <a:r>
              <a:rPr lang="en-US" sz="3600" b="1" dirty="0">
                <a:solidFill>
                  <a:srgbClr val="00B0F0"/>
                </a:solidFill>
              </a:rPr>
              <a:t>in the context of safeguarding their ICH</a:t>
            </a:r>
            <a:br>
              <a:rPr lang="fr-FR" sz="3600" dirty="0"/>
            </a:br>
            <a:endParaRPr lang="fr-FR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25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2076FB-3473-416E-8F48-671DE491B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20" y="0"/>
            <a:ext cx="4669786" cy="4563291"/>
          </a:xfrm>
          <a:prstGeom prst="rect">
            <a:avLst/>
          </a:prstGeom>
        </p:spPr>
      </p:pic>
      <p:sp>
        <p:nvSpPr>
          <p:cNvPr id="4" name="TextShape 1">
            <a:extLst>
              <a:ext uri="{FF2B5EF4-FFF2-40B4-BE49-F238E27FC236}">
                <a16:creationId xmlns:a16="http://schemas.microsoft.com/office/drawing/2014/main" id="{380DA6ED-5F8D-42CF-886F-0021928EE98E}"/>
              </a:ext>
            </a:extLst>
          </p:cNvPr>
          <p:cNvSpPr txBox="1"/>
          <p:nvPr/>
        </p:nvSpPr>
        <p:spPr>
          <a:xfrm>
            <a:off x="6635931" y="169776"/>
            <a:ext cx="5320948" cy="79687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fr-FR" sz="2400" b="1" dirty="0">
                <a:solidFill>
                  <a:srgbClr val="00B0F0"/>
                </a:solidFill>
              </a:rPr>
              <a:t>Musée du compagnonnage (Tours)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286A9B-C2FB-4F0E-A84F-6B79DF0F7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816" y="905689"/>
            <a:ext cx="6453583" cy="5379003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AEC0AA8-F549-498D-BE26-B33F29A3D8BF}"/>
              </a:ext>
            </a:extLst>
          </p:cNvPr>
          <p:cNvCxnSpPr/>
          <p:nvPr/>
        </p:nvCxnSpPr>
        <p:spPr>
          <a:xfrm flipV="1">
            <a:off x="8560526" y="5817326"/>
            <a:ext cx="931817" cy="85344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779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78A19F-A0DA-4F61-AC06-AE9C29A83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903" y="0"/>
            <a:ext cx="4871091" cy="4731758"/>
          </a:xfrm>
          <a:prstGeom prst="rect">
            <a:avLst/>
          </a:prstGeom>
        </p:spPr>
      </p:pic>
      <p:sp>
        <p:nvSpPr>
          <p:cNvPr id="4" name="TextShape 1">
            <a:extLst>
              <a:ext uri="{FF2B5EF4-FFF2-40B4-BE49-F238E27FC236}">
                <a16:creationId xmlns:a16="http://schemas.microsoft.com/office/drawing/2014/main" id="{BD565602-6E2D-40E9-9749-27FFD300B2C4}"/>
              </a:ext>
            </a:extLst>
          </p:cNvPr>
          <p:cNvSpPr txBox="1"/>
          <p:nvPr/>
        </p:nvSpPr>
        <p:spPr>
          <a:xfrm>
            <a:off x="168177" y="169776"/>
            <a:ext cx="7356026" cy="79687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2400" b="1" dirty="0">
                <a:solidFill>
                  <a:srgbClr val="00B0F0"/>
                </a:solidFill>
              </a:rPr>
              <a:t>Musée des beaux-arts</a:t>
            </a:r>
          </a:p>
          <a:p>
            <a:pPr algn="just">
              <a:lnSpc>
                <a:spcPct val="100000"/>
              </a:lnSpc>
            </a:pPr>
            <a:r>
              <a:rPr lang="fr-FR" sz="2400" b="1" dirty="0">
                <a:solidFill>
                  <a:srgbClr val="00B0F0"/>
                </a:solidFill>
              </a:rPr>
              <a:t>et de la dentelle (Alençon)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F1E115-40B2-43E3-A98F-BC67A81C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37" y="1290779"/>
            <a:ext cx="6003206" cy="51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21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>
            <a:extLst>
              <a:ext uri="{FF2B5EF4-FFF2-40B4-BE49-F238E27FC236}">
                <a16:creationId xmlns:a16="http://schemas.microsoft.com/office/drawing/2014/main" id="{2E2F40C7-BE90-4D0E-8B93-6FBB9AEBD527}"/>
              </a:ext>
            </a:extLst>
          </p:cNvPr>
          <p:cNvSpPr txBox="1"/>
          <p:nvPr/>
        </p:nvSpPr>
        <p:spPr>
          <a:xfrm>
            <a:off x="168177" y="169776"/>
            <a:ext cx="7356026" cy="79687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2400" b="1" dirty="0">
                <a:solidFill>
                  <a:srgbClr val="00B0F0"/>
                </a:solidFill>
              </a:rPr>
              <a:t>Musée international de la Parfumerie (Grasse)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C51AF0-21CF-4554-89A9-F667D6911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33686" y="499654"/>
            <a:ext cx="3997234" cy="29979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EC37EF-6F1F-4C1B-B1EF-24685251D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37" y="4305029"/>
            <a:ext cx="3587932" cy="23831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FC37AD-BADD-4D68-B588-5665D1DCA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93" y="966650"/>
            <a:ext cx="4522105" cy="445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734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081A90-318B-46EF-8D27-6463FBC81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03" y="966650"/>
            <a:ext cx="4831450" cy="56649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E641C1-204B-44CA-B695-DE60D07CB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73" y="0"/>
            <a:ext cx="3235993" cy="4446021"/>
          </a:xfrm>
          <a:prstGeom prst="rect">
            <a:avLst/>
          </a:prstGeom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id="{A6C9213D-F760-419A-AAFD-CE5B4B3B0D13}"/>
              </a:ext>
            </a:extLst>
          </p:cNvPr>
          <p:cNvSpPr txBox="1"/>
          <p:nvPr/>
        </p:nvSpPr>
        <p:spPr>
          <a:xfrm>
            <a:off x="6635931" y="169776"/>
            <a:ext cx="5320948" cy="79687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fr-FR" sz="2400" b="1" dirty="0">
                <a:solidFill>
                  <a:srgbClr val="00B0F0"/>
                </a:solidFill>
              </a:rPr>
              <a:t>Musée Lalique (</a:t>
            </a:r>
            <a:r>
              <a:rPr lang="fr-FR" sz="2400" b="1" dirty="0" err="1">
                <a:solidFill>
                  <a:srgbClr val="00B0F0"/>
                </a:solidFill>
              </a:rPr>
              <a:t>Winden-sur-Moder</a:t>
            </a:r>
            <a:r>
              <a:rPr lang="fr-FR" sz="2400" b="1" dirty="0">
                <a:solidFill>
                  <a:srgbClr val="00B0F0"/>
                </a:solidFill>
              </a:rPr>
              <a:t>)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3CC26F2-B448-43A0-A398-8757311C0FA9}"/>
              </a:ext>
            </a:extLst>
          </p:cNvPr>
          <p:cNvCxnSpPr/>
          <p:nvPr/>
        </p:nvCxnSpPr>
        <p:spPr>
          <a:xfrm flipH="1">
            <a:off x="9178834" y="2481943"/>
            <a:ext cx="1733006" cy="94705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9811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21B211A-31B6-4E6D-9C9B-938E7846F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16" y="0"/>
            <a:ext cx="4842401" cy="487583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6A42635-A459-453E-B19F-E74DA5FFDA0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5894" y="2071675"/>
            <a:ext cx="5579477" cy="3754360"/>
          </a:xfrm>
          <a:prstGeom prst="rect">
            <a:avLst/>
          </a:prstGeom>
          <a:ln>
            <a:noFill/>
          </a:ln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7737491D-9AC2-46E2-9602-F109CDFADE01}"/>
              </a:ext>
            </a:extLst>
          </p:cNvPr>
          <p:cNvSpPr txBox="1"/>
          <p:nvPr/>
        </p:nvSpPr>
        <p:spPr>
          <a:xfrm>
            <a:off x="385894" y="343949"/>
            <a:ext cx="10881026" cy="123573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2400" b="1" dirty="0">
                <a:solidFill>
                  <a:srgbClr val="00B0F0"/>
                </a:solidFill>
              </a:rPr>
              <a:t>Cité internationale</a:t>
            </a:r>
          </a:p>
          <a:p>
            <a:pPr algn="just">
              <a:lnSpc>
                <a:spcPct val="100000"/>
              </a:lnSpc>
            </a:pPr>
            <a:r>
              <a:rPr lang="fr-FR" sz="2400" b="1" dirty="0">
                <a:solidFill>
                  <a:srgbClr val="00B0F0"/>
                </a:solidFill>
              </a:rPr>
              <a:t>de la Tapisserie (Aubusson)</a:t>
            </a:r>
          </a:p>
        </p:txBody>
      </p:sp>
    </p:spTree>
    <p:extLst>
      <p:ext uri="{BB962C8B-B14F-4D97-AF65-F5344CB8AC3E}">
        <p14:creationId xmlns:p14="http://schemas.microsoft.com/office/powerpoint/2010/main" val="4197481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>
            <a:extLst>
              <a:ext uri="{FF2B5EF4-FFF2-40B4-BE49-F238E27FC236}">
                <a16:creationId xmlns:a16="http://schemas.microsoft.com/office/drawing/2014/main" id="{35EE9F5A-62B4-4F22-86FE-D2DCC2DB795E}"/>
              </a:ext>
            </a:extLst>
          </p:cNvPr>
          <p:cNvSpPr/>
          <p:nvPr/>
        </p:nvSpPr>
        <p:spPr>
          <a:xfrm>
            <a:off x="427837" y="392665"/>
            <a:ext cx="11402445" cy="3857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lnSpc>
                <a:spcPct val="100000"/>
              </a:lnSpc>
              <a:buClr>
                <a:srgbClr val="FFFFFF"/>
              </a:buClr>
            </a:pPr>
            <a:r>
              <a:rPr lang="fr-FR" sz="20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●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Centre de formation pour lissiers (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 </a:t>
            </a:r>
            <a:r>
              <a:rPr lang="fr-FR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promotion biannuelle dans le cadre d’un Brevet des métiers d’arts)</a:t>
            </a:r>
            <a:endParaRPr lang="fr-FR" sz="2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360" algn="just">
              <a:lnSpc>
                <a:spcPct val="100000"/>
              </a:lnSpc>
              <a:buClr>
                <a:srgbClr val="FFFFFF"/>
              </a:buClr>
            </a:pPr>
            <a:r>
              <a:rPr lang="fr-FR" sz="20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●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 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Partenariats avec des écoles et formations supérieures pour promouvoir des savoir-faire du territoire</a:t>
            </a:r>
            <a:endParaRPr lang="fr-FR" sz="2000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</a:endParaRPr>
          </a:p>
          <a:p>
            <a:pPr marL="360" algn="just">
              <a:lnSpc>
                <a:spcPct val="100000"/>
              </a:lnSpc>
              <a:buClr>
                <a:srgbClr val="FFFFFF"/>
              </a:buClr>
            </a:pPr>
            <a:r>
              <a:rPr lang="fr-FR" sz="20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●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Atelier de lissier 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fr-FR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création artistique par appels à projets)</a:t>
            </a:r>
          </a:p>
          <a:p>
            <a:pPr marL="360" algn="just">
              <a:lnSpc>
                <a:spcPct val="100000"/>
              </a:lnSpc>
              <a:buClr>
                <a:srgbClr val="FFFFFF"/>
              </a:buClr>
            </a:pPr>
            <a:r>
              <a:rPr lang="fr-FR" sz="20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● 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Développement commercial et touristique autour de la chaîne de production de la tapisserie </a:t>
            </a:r>
          </a:p>
          <a:p>
            <a:pPr marL="360" algn="just">
              <a:lnSpc>
                <a:spcPct val="100000"/>
              </a:lnSpc>
              <a:buClr>
                <a:srgbClr val="FFFFFF"/>
              </a:buClr>
            </a:pPr>
            <a:r>
              <a:rPr lang="fr-FR" sz="20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●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Espaces muséaux permanents 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fr-FR" sz="20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La </a:t>
            </a:r>
            <a:r>
              <a:rPr lang="fr-FR" sz="20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</a:t>
            </a:r>
            <a:r>
              <a:rPr lang="fr-FR" sz="20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ef des Tapisseries</a:t>
            </a:r>
            <a:r>
              <a:rPr lang="fr-FR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et salle des créations contemporaines) et temporaire (1 ou 2 exposition(s) par an)</a:t>
            </a:r>
          </a:p>
          <a:p>
            <a:pPr marL="360" algn="just">
              <a:lnSpc>
                <a:spcPct val="100000"/>
              </a:lnSpc>
              <a:buClr>
                <a:srgbClr val="FFFFFF"/>
              </a:buClr>
            </a:pPr>
            <a:r>
              <a:rPr lang="fr-FR" sz="20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●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 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Espace </a:t>
            </a:r>
            <a:r>
              <a:rPr lang="fr-FR" sz="20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Les Mains d’Aubusson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sur les savoir-faire liés à la création d’une tapisserie (culture des fibres, techniques du fileur, du teinturier et du lissier) (ex. : support numérique sur les gestes du lissier)</a:t>
            </a:r>
          </a:p>
          <a:p>
            <a:pPr marL="360" algn="just">
              <a:lnSpc>
                <a:spcPct val="100000"/>
              </a:lnSpc>
              <a:buClr>
                <a:srgbClr val="FFFFFF"/>
              </a:buClr>
            </a:pPr>
            <a:r>
              <a:rPr lang="fr-FR" sz="20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●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 M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édiation PCI : atelier </a:t>
            </a:r>
            <a:r>
              <a:rPr lang="fr-FR" sz="20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Aubusson et le patrimoine immatériel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(avec support numérique), ateliers pour enfants et/ou adultes sur les enjeux PCI de l’UNESCO</a:t>
            </a:r>
            <a:endParaRPr lang="fr-FR" sz="2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 algn="just">
              <a:lnSpc>
                <a:spcPct val="100000"/>
              </a:lnSpc>
              <a:buClr>
                <a:srgbClr val="FFFFFF"/>
              </a:buClr>
            </a:pPr>
            <a:endParaRPr lang="fr-FR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360" algn="just">
              <a:lnSpc>
                <a:spcPct val="100000"/>
              </a:lnSpc>
              <a:buClr>
                <a:srgbClr val="FFFFFF"/>
              </a:buClr>
            </a:pPr>
            <a:endParaRPr lang="fr-FR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51E81DB8-5835-44D9-9270-4ACDF3C10D3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13674" y="3566853"/>
            <a:ext cx="2546944" cy="1494039"/>
          </a:xfrm>
          <a:prstGeom prst="rect">
            <a:avLst/>
          </a:prstGeom>
          <a:ln>
            <a:noFill/>
          </a:ln>
        </p:spPr>
      </p:pic>
      <p:pic>
        <p:nvPicPr>
          <p:cNvPr id="9" name="Image 3">
            <a:extLst>
              <a:ext uri="{FF2B5EF4-FFF2-40B4-BE49-F238E27FC236}">
                <a16:creationId xmlns:a16="http://schemas.microsoft.com/office/drawing/2014/main" id="{AB2DF17C-ADA4-44CC-9180-4C2194C5E55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122336" y="4731810"/>
            <a:ext cx="3002425" cy="1733525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1F78CF-54EA-4BD3-9A6B-E87CCBE4D3EE}"/>
              </a:ext>
            </a:extLst>
          </p:cNvPr>
          <p:cNvPicPr/>
          <p:nvPr/>
        </p:nvPicPr>
        <p:blipFill>
          <a:blip r:embed="rId4"/>
          <a:srcRect t="-533" r="6341" b="533"/>
          <a:stretch/>
        </p:blipFill>
        <p:spPr>
          <a:xfrm>
            <a:off x="6401104" y="3566853"/>
            <a:ext cx="3002426" cy="1919547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D17426-4C8D-4C7C-B2A4-B57BD9746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248" y="3317346"/>
            <a:ext cx="2426752" cy="3561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04E67-B2E3-4CB0-B8A0-8F8427EE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28" y="14794"/>
            <a:ext cx="10353762" cy="970450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solidFill>
                  <a:srgbClr val="00B0F0"/>
                </a:solidFill>
              </a:rPr>
              <a:t>                            </a:t>
            </a:r>
            <a:br>
              <a:rPr lang="fr-FR" sz="2400" b="1" dirty="0">
                <a:solidFill>
                  <a:srgbClr val="00B0F0"/>
                </a:solidFill>
              </a:rPr>
            </a:br>
            <a:r>
              <a:rPr lang="fr-FR" sz="2400" b="1" dirty="0">
                <a:solidFill>
                  <a:srgbClr val="00B0F0"/>
                </a:solidFill>
              </a:rPr>
              <a:t>                    ICH network in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753A8-9911-4B04-A116-C0756B42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54" y="985245"/>
            <a:ext cx="11529646" cy="5415556"/>
          </a:xfrm>
        </p:spPr>
        <p:txBody>
          <a:bodyPr>
            <a:normAutofit lnSpcReduction="10000"/>
          </a:bodyPr>
          <a:lstStyle/>
          <a:p>
            <a:pPr marL="36900" indent="0">
              <a:buNone/>
            </a:pPr>
            <a:endParaRPr lang="fr-FR" dirty="0">
              <a:effectLst/>
            </a:endParaRPr>
          </a:p>
          <a:p>
            <a:pPr marL="36900" indent="0" algn="ctr">
              <a:buNone/>
            </a:pPr>
            <a:r>
              <a:rPr lang="fr-FR" sz="2800" b="1" dirty="0">
                <a:solidFill>
                  <a:srgbClr val="00B0F0"/>
                </a:solidFill>
                <a:effectLst/>
              </a:rPr>
              <a:t>19 </a:t>
            </a:r>
            <a:r>
              <a:rPr lang="fr-FR" sz="2800" b="1" dirty="0" err="1">
                <a:solidFill>
                  <a:srgbClr val="00B0F0"/>
                </a:solidFill>
                <a:effectLst/>
              </a:rPr>
              <a:t>NGOs</a:t>
            </a:r>
            <a:r>
              <a:rPr lang="fr-FR" sz="2800" b="1" dirty="0">
                <a:solidFill>
                  <a:srgbClr val="00B0F0"/>
                </a:solidFill>
                <a:effectLst/>
              </a:rPr>
              <a:t> </a:t>
            </a:r>
            <a:r>
              <a:rPr lang="fr-FR" sz="2800" b="1" dirty="0" err="1">
                <a:solidFill>
                  <a:srgbClr val="00B0F0"/>
                </a:solidFill>
                <a:effectLst/>
              </a:rPr>
              <a:t>accredited</a:t>
            </a:r>
            <a:r>
              <a:rPr lang="fr-FR" sz="2800" b="1" dirty="0">
                <a:solidFill>
                  <a:srgbClr val="00B0F0"/>
                </a:solidFill>
                <a:effectLst/>
              </a:rPr>
              <a:t> to UNESCO</a:t>
            </a:r>
            <a:endParaRPr lang="fr-FR" sz="2800" dirty="0">
              <a:effectLst/>
            </a:endParaRPr>
          </a:p>
          <a:p>
            <a:pPr marL="36900" indent="0">
              <a:buNone/>
            </a:pPr>
            <a:r>
              <a:rPr lang="fr-FR" sz="24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400" dirty="0">
                <a:solidFill>
                  <a:schemeClr val="tx1"/>
                </a:solidFill>
              </a:rPr>
              <a:t>Agence des Musiques des Territoires d'Auvergne (AMTA)</a:t>
            </a:r>
          </a:p>
          <a:p>
            <a:pPr marL="36900" indent="0">
              <a:buNone/>
            </a:pPr>
            <a:r>
              <a:rPr lang="fr-FR" sz="24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400" dirty="0">
                <a:solidFill>
                  <a:schemeClr val="tx1"/>
                </a:solidFill>
              </a:rPr>
              <a:t>Association européenne des jeux et sports traditionnels (AEJST)</a:t>
            </a:r>
          </a:p>
          <a:p>
            <a:pPr marL="36900" indent="0">
              <a:buNone/>
            </a:pPr>
            <a:r>
              <a:rPr lang="fr-FR" sz="24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400" dirty="0">
                <a:solidFill>
                  <a:schemeClr val="tx1"/>
                </a:solidFill>
              </a:rPr>
              <a:t>Association Île du Monde</a:t>
            </a:r>
          </a:p>
          <a:p>
            <a:pPr marL="36900" indent="0">
              <a:buNone/>
            </a:pPr>
            <a:r>
              <a:rPr lang="fr-FR" sz="24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400" dirty="0">
                <a:solidFill>
                  <a:schemeClr val="tx1"/>
                </a:solidFill>
              </a:rPr>
              <a:t>Association nationale cultures du monde</a:t>
            </a:r>
          </a:p>
          <a:p>
            <a:pPr marL="36900" indent="0">
              <a:buNone/>
            </a:pPr>
            <a:r>
              <a:rPr lang="fr-FR" sz="24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400" dirty="0">
                <a:solidFill>
                  <a:schemeClr val="tx1"/>
                </a:solidFill>
              </a:rPr>
              <a:t>Centre des musiques et danses traditionnelles et populaires (CMDT) de Guadeloupe</a:t>
            </a:r>
          </a:p>
          <a:p>
            <a:pPr marL="36900" indent="0">
              <a:buNone/>
            </a:pPr>
            <a:r>
              <a:rPr lang="fr-FR" sz="24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400" dirty="0">
                <a:solidFill>
                  <a:schemeClr val="tx1"/>
                </a:solidFill>
              </a:rPr>
              <a:t>Centre des musiques traditionnelles Rhône-Alpes (CMTRA)</a:t>
            </a:r>
          </a:p>
          <a:p>
            <a:pPr marL="36900" indent="0">
              <a:buNone/>
            </a:pPr>
            <a:r>
              <a:rPr lang="fr-FR" sz="24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400" dirty="0">
                <a:solidFill>
                  <a:schemeClr val="tx1"/>
                </a:solidFill>
              </a:rPr>
              <a:t>Comité Colbert</a:t>
            </a:r>
          </a:p>
          <a:p>
            <a:pPr marL="36900" indent="0">
              <a:buNone/>
            </a:pPr>
            <a:r>
              <a:rPr lang="fr-FR" sz="24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400" dirty="0">
                <a:solidFill>
                  <a:schemeClr val="tx1"/>
                </a:solidFill>
              </a:rPr>
              <a:t>Conseil international des monuments et des sites (ICOMOS)</a:t>
            </a:r>
          </a:p>
          <a:p>
            <a:pPr marL="36900" indent="0">
              <a:buNone/>
            </a:pPr>
            <a:r>
              <a:rPr lang="fr-FR" sz="24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400" dirty="0">
                <a:solidFill>
                  <a:schemeClr val="tx1"/>
                </a:solidFill>
              </a:rPr>
              <a:t>Conseil international des musées (ICOM)</a:t>
            </a:r>
          </a:p>
          <a:p>
            <a:pPr marL="3690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marL="36900" indent="0">
              <a:buNone/>
            </a:pPr>
            <a:endParaRPr lang="fr-FR" dirty="0">
              <a:effectLst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7" y="341937"/>
            <a:ext cx="1558818" cy="73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50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753A8-9911-4B04-A116-C0756B42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54" y="1312386"/>
            <a:ext cx="11682046" cy="5332253"/>
          </a:xfrm>
        </p:spPr>
        <p:txBody>
          <a:bodyPr>
            <a:normAutofit fontScale="92500" lnSpcReduction="20000"/>
          </a:bodyPr>
          <a:lstStyle/>
          <a:p>
            <a:pPr marL="36900" indent="0">
              <a:buNone/>
            </a:pPr>
            <a:endParaRPr lang="fr-FR" dirty="0">
              <a:effectLst/>
            </a:endParaRPr>
          </a:p>
          <a:p>
            <a:pPr marL="36900" indent="0">
              <a:buNone/>
            </a:pPr>
            <a:r>
              <a:rPr lang="fr-FR" sz="26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600" dirty="0" err="1">
                <a:solidFill>
                  <a:schemeClr val="tx1"/>
                </a:solidFill>
              </a:rPr>
              <a:t>Dastum</a:t>
            </a:r>
            <a:endParaRPr lang="fr-FR" sz="2600" dirty="0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fr-FR" sz="26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600" dirty="0">
                <a:solidFill>
                  <a:schemeClr val="tx1"/>
                </a:solidFill>
              </a:rPr>
              <a:t>Groupe audois de recherche et d’animation ethnographique (GARAE)</a:t>
            </a:r>
          </a:p>
          <a:p>
            <a:pPr marL="36900" indent="0">
              <a:buNone/>
            </a:pPr>
            <a:r>
              <a:rPr lang="fr-FR" sz="26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600" dirty="0">
                <a:solidFill>
                  <a:schemeClr val="tx1"/>
                </a:solidFill>
              </a:rPr>
              <a:t>Institut Occitan d'Aquitaine</a:t>
            </a:r>
          </a:p>
          <a:p>
            <a:pPr marL="36900" indent="0">
              <a:buNone/>
            </a:pPr>
            <a:r>
              <a:rPr lang="fr-FR" sz="2600" dirty="0">
                <a:solidFill>
                  <a:srgbClr val="00B0F0"/>
                </a:solidFill>
                <a:effectLst/>
              </a:rPr>
              <a:t>● </a:t>
            </a:r>
            <a:r>
              <a:rPr lang="en-US" sz="2600" dirty="0">
                <a:solidFill>
                  <a:schemeClr val="tx1"/>
                </a:solidFill>
              </a:rPr>
              <a:t>International Social Science Council - International Union of Anthropological &amp; Ethnological Sciences (ISSC-IUAES)</a:t>
            </a:r>
          </a:p>
          <a:p>
            <a:pPr marL="36900" indent="0">
              <a:buNone/>
            </a:pPr>
            <a:r>
              <a:rPr lang="fr-FR" sz="26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600" dirty="0">
                <a:solidFill>
                  <a:schemeClr val="tx1"/>
                </a:solidFill>
                <a:effectLst/>
              </a:rPr>
              <a:t> </a:t>
            </a:r>
            <a:r>
              <a:rPr lang="fr-FR" sz="2600" dirty="0">
                <a:solidFill>
                  <a:schemeClr val="tx1"/>
                </a:solidFill>
              </a:rPr>
              <a:t>Maison des Cultures du Monde (MCM)</a:t>
            </a:r>
          </a:p>
          <a:p>
            <a:pPr marL="36900" indent="0">
              <a:buNone/>
            </a:pPr>
            <a:r>
              <a:rPr lang="fr-FR" sz="26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600" dirty="0">
                <a:solidFill>
                  <a:schemeClr val="tx1"/>
                </a:solidFill>
                <a:effectLst/>
              </a:rPr>
              <a:t> </a:t>
            </a:r>
            <a:r>
              <a:rPr lang="fr-FR" sz="2600" dirty="0">
                <a:solidFill>
                  <a:schemeClr val="tx1"/>
                </a:solidFill>
              </a:rPr>
              <a:t>Maison du patrimoine oral de Bourgogne (MPOB)</a:t>
            </a:r>
          </a:p>
          <a:p>
            <a:pPr marL="36900" indent="0">
              <a:buNone/>
            </a:pPr>
            <a:r>
              <a:rPr lang="fr-FR" sz="26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600" dirty="0">
                <a:solidFill>
                  <a:schemeClr val="tx1"/>
                </a:solidFill>
                <a:effectLst/>
              </a:rPr>
              <a:t> </a:t>
            </a:r>
            <a:r>
              <a:rPr lang="fr-FR" sz="2600" dirty="0">
                <a:solidFill>
                  <a:schemeClr val="tx1"/>
                </a:solidFill>
              </a:rPr>
              <a:t>Réseau culturel européen de coopération au développement</a:t>
            </a:r>
          </a:p>
          <a:p>
            <a:pPr marL="36900" indent="0">
              <a:buNone/>
            </a:pPr>
            <a:r>
              <a:rPr lang="fr-FR" sz="26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600" dirty="0">
                <a:solidFill>
                  <a:schemeClr val="tx1"/>
                </a:solidFill>
                <a:effectLst/>
              </a:rPr>
              <a:t> </a:t>
            </a:r>
            <a:r>
              <a:rPr lang="fr-FR" sz="2600" dirty="0">
                <a:solidFill>
                  <a:schemeClr val="tx1"/>
                </a:solidFill>
              </a:rPr>
              <a:t>Routes nomades</a:t>
            </a:r>
          </a:p>
          <a:p>
            <a:pPr marL="36900" indent="0">
              <a:buNone/>
            </a:pPr>
            <a:r>
              <a:rPr lang="fr-FR" sz="26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600" dirty="0">
                <a:solidFill>
                  <a:schemeClr val="tx1"/>
                </a:solidFill>
                <a:effectLst/>
              </a:rPr>
              <a:t> </a:t>
            </a:r>
            <a:r>
              <a:rPr lang="fr-FR" sz="2600" dirty="0">
                <a:solidFill>
                  <a:schemeClr val="tx1"/>
                </a:solidFill>
              </a:rPr>
              <a:t>Société française d'ethnomusicologie (SFE)</a:t>
            </a:r>
          </a:p>
          <a:p>
            <a:pPr marL="36900" indent="0">
              <a:buNone/>
            </a:pPr>
            <a:r>
              <a:rPr lang="fr-FR" sz="2600" dirty="0">
                <a:solidFill>
                  <a:srgbClr val="00B0F0"/>
                </a:solidFill>
                <a:effectLst/>
              </a:rPr>
              <a:t>● </a:t>
            </a:r>
            <a:r>
              <a:rPr lang="fr-FR" sz="2600" dirty="0">
                <a:solidFill>
                  <a:schemeClr val="tx1"/>
                </a:solidFill>
                <a:effectLst/>
              </a:rPr>
              <a:t> </a:t>
            </a:r>
            <a:r>
              <a:rPr lang="fr-FR" sz="2600" dirty="0">
                <a:solidFill>
                  <a:schemeClr val="tx1"/>
                </a:solidFill>
              </a:rPr>
              <a:t>Société française d’</a:t>
            </a:r>
            <a:r>
              <a:rPr lang="fr-FR" sz="2600" dirty="0" err="1">
                <a:solidFill>
                  <a:schemeClr val="tx1"/>
                </a:solidFill>
              </a:rPr>
              <a:t>ethnoscénologie</a:t>
            </a:r>
            <a:r>
              <a:rPr lang="fr-FR" sz="2600" dirty="0">
                <a:solidFill>
                  <a:schemeClr val="tx1"/>
                </a:solidFill>
              </a:rPr>
              <a:t> (SOFETH)</a:t>
            </a:r>
            <a:endParaRPr lang="fr-FR" sz="26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7" y="341937"/>
            <a:ext cx="1558818" cy="73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22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04E67-B2E3-4CB0-B8A0-8F8427EE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28" y="290003"/>
            <a:ext cx="10353762" cy="970450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ICH network in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753A8-9911-4B04-A116-C0756B42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54" y="1732449"/>
            <a:ext cx="11271738" cy="4668351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fr-FR" sz="2800" b="1" dirty="0">
                <a:solidFill>
                  <a:srgbClr val="00B0F0"/>
                </a:solidFill>
                <a:effectLst/>
              </a:rPr>
              <a:t>4 </a:t>
            </a:r>
            <a:r>
              <a:rPr lang="fr-FR" sz="2800" b="1" dirty="0" err="1">
                <a:solidFill>
                  <a:srgbClr val="00B0F0"/>
                </a:solidFill>
                <a:effectLst/>
              </a:rPr>
              <a:t>specialized</a:t>
            </a:r>
            <a:r>
              <a:rPr lang="fr-FR" sz="2800" b="1" dirty="0">
                <a:solidFill>
                  <a:srgbClr val="00B0F0"/>
                </a:solidFill>
                <a:effectLst/>
              </a:rPr>
              <a:t> national </a:t>
            </a:r>
            <a:r>
              <a:rPr lang="fr-FR" sz="2800" b="1" dirty="0" err="1">
                <a:solidFill>
                  <a:srgbClr val="00B0F0"/>
                </a:solidFill>
                <a:effectLst/>
              </a:rPr>
              <a:t>federations</a:t>
            </a:r>
            <a:endParaRPr lang="fr-FR" sz="2800" b="1" dirty="0">
              <a:solidFill>
                <a:srgbClr val="00B0F0"/>
              </a:solidFill>
              <a:effectLst/>
            </a:endParaRPr>
          </a:p>
          <a:p>
            <a:pPr marL="36900" indent="0">
              <a:buNone/>
            </a:pPr>
            <a:endParaRPr lang="fr-FR" sz="2400" dirty="0">
              <a:effectLst/>
            </a:endParaRPr>
          </a:p>
          <a:p>
            <a:pPr marL="36900" indent="0">
              <a:buNone/>
            </a:pPr>
            <a:r>
              <a:rPr lang="fr-FR" sz="2400" b="1" dirty="0">
                <a:solidFill>
                  <a:srgbClr val="00B0F0"/>
                </a:solidFill>
                <a:effectLst/>
              </a:rPr>
              <a:t>				● </a:t>
            </a:r>
            <a:r>
              <a:rPr lang="fr-FR" sz="2400" dirty="0">
                <a:solidFill>
                  <a:schemeClr val="tx1"/>
                </a:solidFill>
                <a:effectLst/>
              </a:rPr>
              <a:t>Fédération des associations de musiques et danses traditionnelles</a:t>
            </a:r>
          </a:p>
          <a:p>
            <a:pPr marL="36900" indent="0">
              <a:buNone/>
            </a:pPr>
            <a:endParaRPr lang="fr-FR" sz="2400" b="1" dirty="0">
              <a:solidFill>
                <a:srgbClr val="00B0F0"/>
              </a:solidFill>
              <a:effectLst/>
            </a:endParaRPr>
          </a:p>
          <a:p>
            <a:pPr marL="36900" indent="0">
              <a:buNone/>
            </a:pPr>
            <a:r>
              <a:rPr lang="fr-FR" sz="2400" b="1" dirty="0">
                <a:solidFill>
                  <a:srgbClr val="00B0F0"/>
                </a:solidFill>
                <a:effectLst/>
              </a:rPr>
              <a:t>				● </a:t>
            </a:r>
            <a:r>
              <a:rPr lang="fr-FR" sz="2400" dirty="0">
                <a:solidFill>
                  <a:schemeClr val="tx1"/>
                </a:solidFill>
                <a:effectLst/>
              </a:rPr>
              <a:t>Fédération des écomusées et musées de société</a:t>
            </a:r>
          </a:p>
          <a:p>
            <a:pPr marL="36900" indent="0">
              <a:buNone/>
            </a:pPr>
            <a:endParaRPr lang="fr-FR" sz="2400" b="1" dirty="0">
              <a:solidFill>
                <a:srgbClr val="00B0F0"/>
              </a:solidFill>
              <a:effectLst/>
            </a:endParaRPr>
          </a:p>
          <a:p>
            <a:pPr marL="36900" indent="0">
              <a:buNone/>
            </a:pPr>
            <a:r>
              <a:rPr lang="fr-FR" sz="2400" b="1" dirty="0">
                <a:solidFill>
                  <a:srgbClr val="00B0F0"/>
                </a:solidFill>
                <a:effectLst/>
              </a:rPr>
              <a:t>				● </a:t>
            </a:r>
            <a:r>
              <a:rPr lang="fr-FR" sz="2400" dirty="0">
                <a:solidFill>
                  <a:schemeClr val="tx1"/>
                </a:solidFill>
                <a:effectLst/>
              </a:rPr>
              <a:t>Fédération des Parcs naturels régionaux de France</a:t>
            </a:r>
          </a:p>
          <a:p>
            <a:pPr marL="36900" indent="0">
              <a:buNone/>
            </a:pPr>
            <a:endParaRPr lang="fr-FR" sz="2400" b="1" dirty="0">
              <a:solidFill>
                <a:srgbClr val="00B0F0"/>
              </a:solidFill>
              <a:effectLst/>
            </a:endParaRPr>
          </a:p>
          <a:p>
            <a:pPr marL="36900" indent="0">
              <a:buNone/>
            </a:pPr>
            <a:r>
              <a:rPr lang="fr-FR" sz="2400" b="1" dirty="0">
                <a:solidFill>
                  <a:srgbClr val="00B0F0"/>
                </a:solidFill>
                <a:effectLst/>
              </a:rPr>
              <a:t>				● </a:t>
            </a:r>
            <a:r>
              <a:rPr lang="fr-FR" sz="2400" dirty="0">
                <a:solidFill>
                  <a:schemeClr val="tx1"/>
                </a:solidFill>
                <a:effectLst/>
              </a:rPr>
              <a:t>Fédération des associations Sites remarquable du goût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6" y="2390606"/>
            <a:ext cx="1397268" cy="6698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7" y="3314295"/>
            <a:ext cx="1397268" cy="7870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14" y="4348927"/>
            <a:ext cx="775830" cy="9021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14" y="5498672"/>
            <a:ext cx="775830" cy="8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7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04E67-B2E3-4CB0-B8A0-8F8427EE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66" y="240128"/>
            <a:ext cx="4668739" cy="731752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solidFill>
                  <a:srgbClr val="00B0F0"/>
                </a:solidFill>
              </a:rPr>
              <a:t>State </a:t>
            </a:r>
            <a:r>
              <a:rPr lang="fr-FR" sz="2400" b="1" dirty="0" err="1">
                <a:solidFill>
                  <a:srgbClr val="00B0F0"/>
                </a:solidFill>
              </a:rPr>
              <a:t>inventory</a:t>
            </a:r>
            <a:r>
              <a:rPr lang="fr-FR" sz="2400" b="1" dirty="0">
                <a:solidFill>
                  <a:srgbClr val="00B0F0"/>
                </a:solidFill>
              </a:rPr>
              <a:t> of ICH in France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84BA23-8C8D-4827-B0E7-6D611A2FD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233" y="1101959"/>
            <a:ext cx="6605808" cy="53519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BF2567-DACF-49B7-9398-9E32A5B4C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32" y="901661"/>
            <a:ext cx="3656271" cy="3429000"/>
          </a:xfrm>
          <a:prstGeom prst="rect">
            <a:avLst/>
          </a:prstGeom>
        </p:spPr>
      </p:pic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1FBCC4E4-F9A9-4953-8F5F-99A3B9281304}"/>
              </a:ext>
            </a:extLst>
          </p:cNvPr>
          <p:cNvCxnSpPr/>
          <p:nvPr/>
        </p:nvCxnSpPr>
        <p:spPr>
          <a:xfrm>
            <a:off x="3559625" y="2453640"/>
            <a:ext cx="1325880" cy="1127760"/>
          </a:xfrm>
          <a:prstGeom prst="bentConnector3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08A0B0A-4AED-4CA1-818F-4EA4B87353BA}"/>
              </a:ext>
            </a:extLst>
          </p:cNvPr>
          <p:cNvSpPr txBox="1"/>
          <p:nvPr/>
        </p:nvSpPr>
        <p:spPr>
          <a:xfrm>
            <a:off x="311332" y="5157655"/>
            <a:ext cx="4668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00" indent="0">
              <a:buNone/>
            </a:pPr>
            <a:r>
              <a:rPr lang="fr-FR" sz="1600" dirty="0">
                <a:solidFill>
                  <a:srgbClr val="00B0F0"/>
                </a:solidFill>
              </a:rPr>
              <a:t>● </a:t>
            </a:r>
            <a:r>
              <a:rPr lang="fr-FR" sz="1600" dirty="0"/>
              <a:t>433 practices </a:t>
            </a:r>
            <a:r>
              <a:rPr lang="fr-FR" sz="1600" dirty="0" err="1"/>
              <a:t>included</a:t>
            </a:r>
            <a:r>
              <a:rPr lang="fr-FR" sz="1600" dirty="0"/>
              <a:t> </a:t>
            </a:r>
            <a:r>
              <a:rPr lang="fr-FR" sz="1600" dirty="0" err="1"/>
              <a:t>since</a:t>
            </a:r>
            <a:r>
              <a:rPr lang="fr-FR" sz="1600" dirty="0"/>
              <a:t> 2008</a:t>
            </a:r>
          </a:p>
          <a:p>
            <a:pPr marL="36900" indent="0">
              <a:buNone/>
            </a:pPr>
            <a:r>
              <a:rPr lang="fr-FR" sz="1600" dirty="0">
                <a:solidFill>
                  <a:srgbClr val="00B0F0"/>
                </a:solidFill>
              </a:rPr>
              <a:t>● </a:t>
            </a:r>
            <a:r>
              <a:rPr lang="fr-FR" sz="1600" dirty="0"/>
              <a:t>about 40 new items </a:t>
            </a:r>
            <a:r>
              <a:rPr lang="fr-FR" sz="1600" dirty="0" err="1"/>
              <a:t>included</a:t>
            </a:r>
            <a:r>
              <a:rPr lang="fr-FR" sz="1600" dirty="0"/>
              <a:t> </a:t>
            </a:r>
            <a:r>
              <a:rPr lang="fr-FR" sz="1600" dirty="0" err="1"/>
              <a:t>each</a:t>
            </a:r>
            <a:r>
              <a:rPr lang="fr-FR" sz="1600" dirty="0"/>
              <a:t> </a:t>
            </a:r>
            <a:r>
              <a:rPr lang="fr-FR" sz="1600" dirty="0" err="1"/>
              <a:t>year</a:t>
            </a:r>
            <a:endParaRPr lang="fr-FR" sz="1600" dirty="0"/>
          </a:p>
          <a:p>
            <a:pPr marL="36900" indent="0">
              <a:buNone/>
            </a:pPr>
            <a:r>
              <a:rPr lang="fr-FR" sz="1600" dirty="0">
                <a:solidFill>
                  <a:srgbClr val="00B0F0"/>
                </a:solidFill>
              </a:rPr>
              <a:t>● </a:t>
            </a:r>
            <a:r>
              <a:rPr lang="fr-FR" sz="1600" dirty="0"/>
              <a:t>35 % of the items on </a:t>
            </a:r>
            <a:r>
              <a:rPr lang="fr-FR" sz="1600" dirty="0" err="1"/>
              <a:t>traditional</a:t>
            </a:r>
            <a:r>
              <a:rPr lang="fr-FR" sz="1600" dirty="0"/>
              <a:t> </a:t>
            </a:r>
            <a:r>
              <a:rPr lang="fr-FR" sz="1600" dirty="0" err="1"/>
              <a:t>games</a:t>
            </a:r>
            <a:r>
              <a:rPr lang="fr-FR" sz="1600" dirty="0"/>
              <a:t> &amp; sports</a:t>
            </a:r>
          </a:p>
          <a:p>
            <a:pPr marL="36900" indent="0">
              <a:buNone/>
            </a:pPr>
            <a:r>
              <a:rPr lang="fr-FR" sz="1600" dirty="0">
                <a:solidFill>
                  <a:srgbClr val="00B0F0"/>
                </a:solidFill>
              </a:rPr>
              <a:t>● </a:t>
            </a:r>
            <a:r>
              <a:rPr lang="fr-FR" sz="1600" dirty="0"/>
              <a:t>25 % of the items on </a:t>
            </a:r>
            <a:r>
              <a:rPr lang="fr-FR" sz="1600" dirty="0" err="1"/>
              <a:t>craftsmanships</a:t>
            </a:r>
            <a:endParaRPr lang="fr-FR" sz="1600" dirty="0"/>
          </a:p>
          <a:p>
            <a:pPr marL="36900" indent="0">
              <a:buNone/>
            </a:pPr>
            <a:r>
              <a:rPr lang="fr-FR" sz="1600" dirty="0">
                <a:solidFill>
                  <a:srgbClr val="00B0F0"/>
                </a:solidFill>
              </a:rPr>
              <a:t>● </a:t>
            </a:r>
            <a:r>
              <a:rPr lang="fr-FR" sz="1600" dirty="0"/>
              <a:t>10 % of the items on festive &amp; </a:t>
            </a:r>
            <a:r>
              <a:rPr lang="fr-FR" sz="1600" dirty="0" err="1"/>
              <a:t>ritual</a:t>
            </a:r>
            <a:r>
              <a:rPr lang="fr-FR" sz="1600" dirty="0"/>
              <a:t> practices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E396DB-45E7-42E9-8E85-C5313F2CE3AF}"/>
              </a:ext>
            </a:extLst>
          </p:cNvPr>
          <p:cNvSpPr txBox="1"/>
          <p:nvPr/>
        </p:nvSpPr>
        <p:spPr>
          <a:xfrm>
            <a:off x="5144233" y="426720"/>
            <a:ext cx="6605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4"/>
              </a:rPr>
              <a:t>http://www.culture.gouv.fr/Thematiques/Patrimoine-culturel-immateriel/L-inventaire-national/Inventaire-national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372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C31D2AE-13D9-4BC8-949E-6B36C0260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14" y="980590"/>
            <a:ext cx="3642350" cy="522926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7F78C2C-A508-4680-832E-1ACF4C9B21CB}"/>
              </a:ext>
            </a:extLst>
          </p:cNvPr>
          <p:cNvSpPr txBox="1">
            <a:spLocks/>
          </p:cNvSpPr>
          <p:nvPr/>
        </p:nvSpPr>
        <p:spPr>
          <a:xfrm>
            <a:off x="1984609" y="248837"/>
            <a:ext cx="3684669" cy="73175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fr-FR" sz="2400" dirty="0">
                <a:solidFill>
                  <a:srgbClr val="00B0F0"/>
                </a:solidFill>
              </a:rPr>
              <a:t>Model of the </a:t>
            </a:r>
            <a:r>
              <a:rPr lang="fr-FR" sz="2400" dirty="0" err="1">
                <a:solidFill>
                  <a:srgbClr val="00B0F0"/>
                </a:solidFill>
              </a:rPr>
              <a:t>inventory</a:t>
            </a:r>
            <a:r>
              <a:rPr lang="fr-FR" sz="2400" dirty="0">
                <a:solidFill>
                  <a:srgbClr val="00B0F0"/>
                </a:solidFill>
              </a:rPr>
              <a:t> </a:t>
            </a:r>
            <a:r>
              <a:rPr lang="fr-FR" sz="2400" dirty="0" err="1">
                <a:solidFill>
                  <a:srgbClr val="00B0F0"/>
                </a:solidFill>
              </a:rPr>
              <a:t>form</a:t>
            </a:r>
            <a:endParaRPr lang="fr-FR" sz="2400" dirty="0">
              <a:solidFill>
                <a:srgbClr val="00B0F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19F47D-5A66-43E1-BA95-FA52E7BF0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86" y="980589"/>
            <a:ext cx="3848466" cy="522926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B4227C8C-7E54-41CD-A364-DAD9E16E8352}"/>
              </a:ext>
            </a:extLst>
          </p:cNvPr>
          <p:cNvSpPr txBox="1">
            <a:spLocks/>
          </p:cNvSpPr>
          <p:nvPr/>
        </p:nvSpPr>
        <p:spPr>
          <a:xfrm>
            <a:off x="6282304" y="244479"/>
            <a:ext cx="4342153" cy="73175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fr-FR" sz="2400" dirty="0">
                <a:solidFill>
                  <a:srgbClr val="00B0F0"/>
                </a:solidFill>
              </a:rPr>
              <a:t>Guidelines for </a:t>
            </a:r>
            <a:r>
              <a:rPr lang="fr-FR" sz="2400" dirty="0" err="1">
                <a:solidFill>
                  <a:srgbClr val="00B0F0"/>
                </a:solidFill>
              </a:rPr>
              <a:t>inventorying</a:t>
            </a:r>
            <a:r>
              <a:rPr lang="fr-FR" sz="2400" dirty="0">
                <a:solidFill>
                  <a:srgbClr val="00B0F0"/>
                </a:solidFill>
              </a:rPr>
              <a:t> ICH</a:t>
            </a:r>
          </a:p>
        </p:txBody>
      </p:sp>
    </p:spTree>
    <p:extLst>
      <p:ext uri="{BB962C8B-B14F-4D97-AF65-F5344CB8AC3E}">
        <p14:creationId xmlns:p14="http://schemas.microsoft.com/office/powerpoint/2010/main" val="12144793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ois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1528</TotalTime>
  <Words>1362</Words>
  <Application>Microsoft Office PowerPoint</Application>
  <PresentationFormat>Grand écran</PresentationFormat>
  <Paragraphs>307</Paragraphs>
  <Slides>48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3" baseType="lpstr">
      <vt:lpstr>Arial</vt:lpstr>
      <vt:lpstr>Calisto MT</vt:lpstr>
      <vt:lpstr>Georgia</vt:lpstr>
      <vt:lpstr>Wingdings 2</vt:lpstr>
      <vt:lpstr>Ardoise</vt:lpstr>
      <vt:lpstr>   ICH, museums &amp; cultural policies: policy perspectives on French national level</vt:lpstr>
      <vt:lpstr>1 | Policies developed on the safeguarding of ICH in France</vt:lpstr>
      <vt:lpstr>ICH French ministerial network</vt:lpstr>
      <vt:lpstr>ICH network in France</vt:lpstr>
      <vt:lpstr>                                                 ICH network in France</vt:lpstr>
      <vt:lpstr>Présentation PowerPoint</vt:lpstr>
      <vt:lpstr>ICH network in France</vt:lpstr>
      <vt:lpstr>State inventory of ICH in France</vt:lpstr>
      <vt:lpstr>Présentation PowerPoint</vt:lpstr>
      <vt:lpstr>Présentation PowerPoint</vt:lpstr>
      <vt:lpstr>Acknowledgement given by the Ministry of Culture to the bearers of practices included in the state inventory of ICH,  with specific conditions of use</vt:lpstr>
      <vt:lpstr>https://www.pci-lab.fr/ Collaborative platform PCI Lab associated to the state inventory of ICH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Vocational training in ICH</vt:lpstr>
      <vt:lpstr>8 academic trainings in PCI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 | Correlation &amp; connection with the French museum policy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 | Mechanisms &amp; tools to provide museums opportunities or incentives to integrate the safeguarding of ICH in their policy and practice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 | Measures set up for practitioners of ICH to get in touch with museums in the context of safeguarding their ICH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patrimoine comme objet</dc:title>
  <dc:creator>isabelle chave</dc:creator>
  <cp:lastModifiedBy>isabelle chave</cp:lastModifiedBy>
  <cp:revision>161</cp:revision>
  <dcterms:created xsi:type="dcterms:W3CDTF">2018-06-03T16:05:14Z</dcterms:created>
  <dcterms:modified xsi:type="dcterms:W3CDTF">2019-05-01T21:10:15Z</dcterms:modified>
</cp:coreProperties>
</file>